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1" r:id="rId4"/>
    <p:sldId id="257" r:id="rId5"/>
    <p:sldId id="258" r:id="rId6"/>
    <p:sldId id="259" r:id="rId7"/>
    <p:sldId id="264" r:id="rId8"/>
    <p:sldId id="265" r:id="rId9"/>
    <p:sldId id="266" r:id="rId10"/>
    <p:sldId id="268" r:id="rId11"/>
    <p:sldId id="269" r:id="rId12"/>
    <p:sldId id="267" r:id="rId13"/>
    <p:sldId id="271" r:id="rId14"/>
    <p:sldId id="272" r:id="rId1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21" autoAdjust="0"/>
  </p:normalViewPr>
  <p:slideViewPr>
    <p:cSldViewPr snapToGrid="0" snapToObjects="1">
      <p:cViewPr varScale="1">
        <p:scale>
          <a:sx n="86" d="100"/>
          <a:sy n="86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2523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51518-1EBF-4D31-ADA4-FB6DA50A8F4E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DF31E-A3B0-4EFF-86A2-ADDA69BF9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15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4DC0D-F425-422E-8F56-D34BA12BD672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0205E-E4A9-4D56-8E62-F6781C505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36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Thanks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Apologies for not being Charlotte</a:t>
            </a:r>
          </a:p>
          <a:p>
            <a:r>
              <a:rPr lang="en-GB" dirty="0"/>
              <a:t>…or the Policy Director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205E-E4A9-4D56-8E62-F6781C5050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1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challenge for team working, specifically around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205E-E4A9-4D56-8E62-F6781C5050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60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CQC recognition that colleges work in partnership and will need to do so to sort out the problems of backlogs</a:t>
            </a:r>
          </a:p>
          <a:p>
            <a:r>
              <a:rPr lang="en-GB" dirty="0"/>
              <a:t>Statement of intent coming</a:t>
            </a:r>
          </a:p>
          <a:p>
            <a:r>
              <a:rPr lang="en-GB" dirty="0"/>
              <a:t>Relationship to Quality Improvement and management</a:t>
            </a:r>
          </a:p>
          <a:p>
            <a:r>
              <a:rPr lang="en-GB" dirty="0"/>
              <a:t>New approaches</a:t>
            </a:r>
            <a:r>
              <a:rPr lang="en-GB" baseline="0" dirty="0"/>
              <a:t> being planned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205E-E4A9-4D56-8E62-F6781C5050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06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to update this particular audience</a:t>
            </a:r>
            <a:r>
              <a:rPr lang="en-GB" baseline="0" dirty="0"/>
              <a:t> on other current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205E-E4A9-4D56-8E62-F6781C5050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24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205E-E4A9-4D56-8E62-F6781C5050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458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205E-E4A9-4D56-8E62-F6781C5050C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4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Realisation that work in healthcare depends on team working.</a:t>
            </a:r>
          </a:p>
          <a:p>
            <a:r>
              <a:rPr lang="en-GB" dirty="0"/>
              <a:t>Academy of Medical Royal Colleges appropriately leading to lay to</a:t>
            </a:r>
            <a:r>
              <a:rPr lang="en-GB" baseline="0" dirty="0"/>
              <a:t> rest the idea that there is only one profession that matters in healthcare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205E-E4A9-4D56-8E62-F6781C5050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9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205E-E4A9-4D56-8E62-F6781C5050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3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rather older than the </a:t>
            </a:r>
            <a:r>
              <a:rPr lang="en-GB" dirty="0" err="1"/>
              <a:t>AoMRC</a:t>
            </a:r>
            <a:r>
              <a:rPr lang="en-GB" dirty="0"/>
              <a:t> work. </a:t>
            </a:r>
          </a:p>
          <a:p>
            <a:r>
              <a:rPr lang="en-GB" dirty="0"/>
              <a:t>Broad</a:t>
            </a:r>
            <a:r>
              <a:rPr lang="en-GB" baseline="0" dirty="0"/>
              <a:t> scope</a:t>
            </a:r>
          </a:p>
          <a:p>
            <a:r>
              <a:rPr lang="en-GB" baseline="0" dirty="0"/>
              <a:t>Landmark at the time</a:t>
            </a:r>
          </a:p>
          <a:p>
            <a:r>
              <a:rPr lang="en-GB" baseline="0" dirty="0"/>
              <a:t>NB Currently under review…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205E-E4A9-4D56-8E62-F6781C5050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4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205E-E4A9-4D56-8E62-F6781C5050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25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Referencing joint colleges approach to quality improvement and specifically to the standard that is used for accreditation in ISAS.</a:t>
            </a:r>
          </a:p>
          <a:p>
            <a:r>
              <a:rPr lang="en-GB" dirty="0"/>
              <a:t>Collaborative best practice document</a:t>
            </a:r>
          </a:p>
          <a:p>
            <a:r>
              <a:rPr lang="en-GB" dirty="0"/>
              <a:t>Positive message on good team working to respond to </a:t>
            </a:r>
            <a:r>
              <a:rPr lang="en-GB"/>
              <a:t>service pressures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205E-E4A9-4D56-8E62-F6781C5050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68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first team working document specifically and ground-</a:t>
            </a:r>
            <a:r>
              <a:rPr lang="en-GB" dirty="0" err="1"/>
              <a:t>breakingly</a:t>
            </a:r>
            <a:r>
              <a:rPr lang="en-GB" dirty="0"/>
              <a:t> referenced reporting</a:t>
            </a:r>
          </a:p>
          <a:p>
            <a:r>
              <a:rPr lang="en-GB" dirty="0"/>
              <a:t>The revised version will refer to a parallel piece of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205E-E4A9-4D56-8E62-F6781C5050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0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MSK first but intending to move on to ultrasound and Breast imaging (at least)</a:t>
            </a:r>
          </a:p>
          <a:p>
            <a:r>
              <a:rPr lang="en-GB" dirty="0"/>
              <a:t>Based on standardising learning outcomes for all training programmes.</a:t>
            </a:r>
          </a:p>
          <a:p>
            <a:r>
              <a:rPr lang="en-GB" dirty="0"/>
              <a:t>HEIs have provided curricula</a:t>
            </a:r>
          </a:p>
          <a:p>
            <a:r>
              <a:rPr lang="en-GB" dirty="0"/>
              <a:t>Standards intended to be the same for all professions reporting.</a:t>
            </a:r>
          </a:p>
          <a:p>
            <a:r>
              <a:rPr lang="en-GB" dirty="0"/>
              <a:t>Bev </a:t>
            </a:r>
            <a:r>
              <a:rPr lang="en-GB" dirty="0" err="1"/>
              <a:t>Snaith</a:t>
            </a:r>
            <a:r>
              <a:rPr lang="en-GB" dirty="0"/>
              <a:t> and Keith Piper.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205E-E4A9-4D56-8E62-F6781C5050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19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Team working suddenly has sponsorship!</a:t>
            </a:r>
          </a:p>
          <a:p>
            <a:r>
              <a:rPr lang="en-GB" dirty="0"/>
              <a:t>Standards will be UK-wide</a:t>
            </a:r>
          </a:p>
          <a:p>
            <a:r>
              <a:rPr lang="en-GB" dirty="0"/>
              <a:t>HEE support England only 150</a:t>
            </a:r>
            <a:r>
              <a:rPr lang="en-GB" baseline="0" dirty="0"/>
              <a:t> this year. 150 next</a:t>
            </a:r>
          </a:p>
          <a:p>
            <a:r>
              <a:rPr lang="en-GB" baseline="0" dirty="0"/>
              <a:t>Programme in Scotland looking at utilising existing capacity but bound to be pressure to train more reporting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0205E-E4A9-4D56-8E62-F6781C5050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1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solidFill>
              <a:schemeClr val="accent1"/>
            </a:solidFill>
          </a:ln>
          <a:effectLst>
            <a:softEdge rad="101600"/>
          </a:effectLst>
        </p:spPr>
        <p:txBody>
          <a:bodyPr anchor="b"/>
          <a:lstStyle>
            <a:lvl1pPr algn="ctr">
              <a:defRPr sz="6000" b="0" i="0">
                <a:latin typeface="+mn-lt"/>
                <a:ea typeface="Futura Book" charset="0"/>
                <a:cs typeface="Futura Book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+mn-lt"/>
                <a:ea typeface="Futura Book" charset="0"/>
                <a:cs typeface="Futura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DDB9-668B-4943-A17F-993E061DC65B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D32E-6417-AC4B-9204-E93803DD0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DDB9-668B-4943-A17F-993E061DC65B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D32E-6417-AC4B-9204-E93803DD0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DDB9-668B-4943-A17F-993E061DC65B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D32E-6417-AC4B-9204-E93803DD0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+mn-lt"/>
                <a:ea typeface="Futura Medium" charset="0"/>
                <a:cs typeface="Futura Medium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+mn-lt"/>
                <a:ea typeface="Futura Book" charset="0"/>
                <a:cs typeface="Futura Book" charset="0"/>
              </a:defRPr>
            </a:lvl1pPr>
            <a:lvl2pPr>
              <a:defRPr b="0" i="0">
                <a:latin typeface="+mn-lt"/>
                <a:ea typeface="Futura Book" charset="0"/>
                <a:cs typeface="Futura Book" charset="0"/>
              </a:defRPr>
            </a:lvl2pPr>
            <a:lvl3pPr>
              <a:defRPr b="0" i="0">
                <a:latin typeface="+mn-lt"/>
                <a:ea typeface="Futura Book" charset="0"/>
                <a:cs typeface="Futura Book" charset="0"/>
              </a:defRPr>
            </a:lvl3pPr>
            <a:lvl4pPr>
              <a:defRPr b="0" i="0">
                <a:latin typeface="+mn-lt"/>
                <a:ea typeface="Futura Book" charset="0"/>
                <a:cs typeface="Futura Book" charset="0"/>
              </a:defRPr>
            </a:lvl4pPr>
            <a:lvl5pPr>
              <a:defRPr b="0" i="0">
                <a:latin typeface="+mn-lt"/>
                <a:ea typeface="Futura Book" charset="0"/>
                <a:cs typeface="Futura Book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DDB9-668B-4943-A17F-993E061DC65B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D32E-6417-AC4B-9204-E93803DD0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DDB9-668B-4943-A17F-993E061DC65B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D32E-6417-AC4B-9204-E93803DD0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DDB9-668B-4943-A17F-993E061DC65B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D32E-6417-AC4B-9204-E93803DD0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DDB9-668B-4943-A17F-993E061DC65B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D32E-6417-AC4B-9204-E93803DD0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DDB9-668B-4943-A17F-993E061DC65B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D32E-6417-AC4B-9204-E93803DD0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DDB9-668B-4943-A17F-993E061DC65B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D32E-6417-AC4B-9204-E93803DD0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DDB9-668B-4943-A17F-993E061DC65B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D32E-6417-AC4B-9204-E93803DD0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DDB9-668B-4943-A17F-993E061DC65B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3D32E-6417-AC4B-9204-E93803DD0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7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1DDB9-668B-4943-A17F-993E061DC65B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D32E-6417-AC4B-9204-E93803DD00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4" y="5839328"/>
            <a:ext cx="577305" cy="872204"/>
          </a:xfrm>
          <a:prstGeom prst="rect">
            <a:avLst/>
          </a:prstGeom>
        </p:spPr>
      </p:pic>
      <p:pic>
        <p:nvPicPr>
          <p:cNvPr id="1026" name="Picture 2" descr="C:\Documents and Settings\Sam\Desktop\SoR logo outlines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398244" y="365125"/>
            <a:ext cx="1955556" cy="1102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95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771" y="169817"/>
            <a:ext cx="11451772" cy="3579223"/>
          </a:xfrm>
        </p:spPr>
        <p:txBody>
          <a:bodyPr>
            <a:normAutofit/>
          </a:bodyPr>
          <a:lstStyle/>
          <a:p>
            <a:r>
              <a:rPr lang="en-US" dirty="0"/>
              <a:t>Update on </a:t>
            </a:r>
            <a:br>
              <a:rPr lang="en-US" dirty="0"/>
            </a:br>
            <a:r>
              <a:rPr lang="en-US" dirty="0"/>
              <a:t>“Team working in Clinical Imaging ”</a:t>
            </a:r>
            <a:br>
              <a:rPr lang="en-US" dirty="0"/>
            </a:br>
            <a:r>
              <a:rPr lang="en-US" sz="4000" dirty="0"/>
              <a:t>11</a:t>
            </a:r>
            <a:r>
              <a:rPr lang="en-US" sz="4000" baseline="30000" dirty="0"/>
              <a:t>th</a:t>
            </a:r>
            <a:r>
              <a:rPr lang="en-US" sz="4000" dirty="0"/>
              <a:t> October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46175"/>
            <a:ext cx="9144000" cy="1655762"/>
          </a:xfrm>
        </p:spPr>
        <p:txBody>
          <a:bodyPr/>
          <a:lstStyle/>
          <a:p>
            <a:r>
              <a:rPr lang="en-US" dirty="0"/>
              <a:t>Richard Evans</a:t>
            </a:r>
          </a:p>
          <a:p>
            <a:r>
              <a:rPr lang="en-US" dirty="0"/>
              <a:t>Chief Executive Officer</a:t>
            </a:r>
          </a:p>
          <a:p>
            <a:r>
              <a:rPr lang="en-US" dirty="0"/>
              <a:t>The Society of Radiographers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39600" y="69869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Working in Imaging 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CQC Report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585" y="1374775"/>
            <a:ext cx="3876830" cy="54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2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Working in Imaging 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CQC Report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38200" y="2417830"/>
            <a:ext cx="6096000" cy="2246769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Recommendations</a:t>
            </a:r>
            <a:endParaRPr lang="en-GB" sz="1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</a:rPr>
              <a:t>NHS trust boards should ensure that: 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</a:rPr>
              <a:t>they have effective oversight of radiology backlogs 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</a:rPr>
              <a:t>risks to patients are fully assessed and managed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</a:rPr>
              <a:t>staffing and other resources are used effectively to ensure examinations are reported in an appropriate timeframe.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</a:rPr>
              <a:t>The NHS Improvement National Imaging Optimisation Delivery Board should establish national standards for report turnaround times as a matter of urgency, so that trusts can monitor and benchmark their performance.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</a:rPr>
              <a:t>The Royal College of Radiologists and the Society and College of Radiographers should make sure that clear frameworks are developed to support trusts in managing turnaround times safely. </a:t>
            </a:r>
            <a:endParaRPr lang="en-GB" sz="1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72353" y="3886200"/>
            <a:ext cx="6427694" cy="1116106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65894" y="1825625"/>
            <a:ext cx="4607859" cy="4524315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“The Royal College of Radiologists and the Society and College of Radiographers should make sure that clear frameworks are developed to support trusts in managing turnaround times safely.”</a:t>
            </a:r>
          </a:p>
        </p:txBody>
      </p:sp>
    </p:spTree>
    <p:extLst>
      <p:ext uri="{BB962C8B-B14F-4D97-AF65-F5344CB8AC3E}">
        <p14:creationId xmlns:p14="http://schemas.microsoft.com/office/powerpoint/2010/main" val="20976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other news: ACP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Advanced Clinical Practice</a:t>
            </a:r>
          </a:p>
          <a:p>
            <a:pPr marL="0" indent="0">
              <a:buNone/>
            </a:pPr>
            <a:r>
              <a:rPr lang="en-GB" i="1" dirty="0"/>
              <a:t>“high degree of autonomy and complex </a:t>
            </a:r>
          </a:p>
          <a:p>
            <a:pPr marL="0" indent="0">
              <a:buNone/>
            </a:pPr>
            <a:r>
              <a:rPr lang="en-GB" i="1" dirty="0"/>
              <a:t>decision making.”</a:t>
            </a:r>
          </a:p>
          <a:p>
            <a:pPr marL="0" indent="0">
              <a:buNone/>
            </a:pPr>
            <a:r>
              <a:rPr lang="en-GB" i="1" dirty="0"/>
              <a:t>“clinical practice, leadership / management, </a:t>
            </a:r>
          </a:p>
          <a:p>
            <a:pPr marL="0" indent="0">
              <a:buNone/>
            </a:pPr>
            <a:r>
              <a:rPr lang="en-GB" i="1" dirty="0"/>
              <a:t>education and research”</a:t>
            </a:r>
          </a:p>
          <a:p>
            <a:pPr marL="0" indent="0">
              <a:buNone/>
            </a:pPr>
            <a:r>
              <a:rPr lang="en-GB" i="1" dirty="0"/>
              <a:t>“master’s level award or equivalent”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5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other news: ACP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“Advanced clinical practice embodies the </a:t>
            </a:r>
          </a:p>
          <a:p>
            <a:pPr marL="0" indent="0">
              <a:buNone/>
            </a:pPr>
            <a:r>
              <a:rPr lang="en-GB" i="1" dirty="0"/>
              <a:t>ability to manage clinical care in partnership </a:t>
            </a:r>
          </a:p>
          <a:p>
            <a:pPr marL="0" indent="0">
              <a:buNone/>
            </a:pPr>
            <a:r>
              <a:rPr lang="en-GB" i="1" dirty="0"/>
              <a:t>with individuals, families and carers. </a:t>
            </a:r>
          </a:p>
          <a:p>
            <a:pPr marL="0" indent="0">
              <a:buNone/>
            </a:pPr>
            <a:r>
              <a:rPr lang="en-GB" i="1" dirty="0"/>
              <a:t>It includes the analysis and synthesis of complex </a:t>
            </a:r>
          </a:p>
          <a:p>
            <a:pPr marL="0" indent="0">
              <a:buNone/>
            </a:pPr>
            <a:r>
              <a:rPr lang="en-GB" i="1" dirty="0"/>
              <a:t>problems across a range of settings, </a:t>
            </a:r>
          </a:p>
          <a:p>
            <a:pPr marL="0" indent="0">
              <a:buNone/>
            </a:pPr>
            <a:r>
              <a:rPr lang="en-GB" i="1" dirty="0"/>
              <a:t>enabling innovative solutions to enhance </a:t>
            </a:r>
          </a:p>
          <a:p>
            <a:pPr marL="0" indent="0">
              <a:buNone/>
            </a:pPr>
            <a:r>
              <a:rPr lang="en-GB" i="1" dirty="0"/>
              <a:t>people’s experience and improve outcomes.”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698170" y="5608099"/>
            <a:ext cx="564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www.hee.nhs.uk/our-work/advanced-clinical-practice</a:t>
            </a:r>
          </a:p>
        </p:txBody>
      </p:sp>
    </p:spTree>
    <p:extLst>
      <p:ext uri="{BB962C8B-B14F-4D97-AF65-F5344CB8AC3E}">
        <p14:creationId xmlns:p14="http://schemas.microsoft.com/office/powerpoint/2010/main" val="10581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other news: ACP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5" y="1346654"/>
            <a:ext cx="3494931" cy="4351338"/>
          </a:xfrm>
        </p:spPr>
      </p:pic>
      <p:sp>
        <p:nvSpPr>
          <p:cNvPr id="6" name="Oval Callout 5"/>
          <p:cNvSpPr/>
          <p:nvPr/>
        </p:nvSpPr>
        <p:spPr>
          <a:xfrm>
            <a:off x="4245429" y="2895600"/>
            <a:ext cx="7837715" cy="3962399"/>
          </a:xfrm>
          <a:prstGeom prst="wedgeEllipseCallout">
            <a:avLst>
              <a:gd name="adj1" fmla="val -72500"/>
              <a:gd name="adj2" fmla="val -3004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Harmonisation of advanced levels of practice across the professions is important in enabling wider and efficient roll out of advanced clinical practice to continually support improvements in patient care</a:t>
            </a:r>
          </a:p>
        </p:txBody>
      </p:sp>
    </p:spTree>
    <p:extLst>
      <p:ext uri="{BB962C8B-B14F-4D97-AF65-F5344CB8AC3E}">
        <p14:creationId xmlns:p14="http://schemas.microsoft.com/office/powerpoint/2010/main" val="30835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Working in Healthcare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453" y="1458912"/>
            <a:ext cx="4529721" cy="1554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139167"/>
            <a:ext cx="116912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Evidence consistently shows that multi-professional team working delivers better outcomes for patients and more effective and satisfying clinicians</a:t>
            </a:r>
          </a:p>
          <a:p>
            <a:endParaRPr lang="en-GB" sz="2800" dirty="0"/>
          </a:p>
          <a:p>
            <a:r>
              <a:rPr lang="en-GB" sz="2800" dirty="0"/>
              <a:t>Multi-professional work requires </a:t>
            </a:r>
            <a:r>
              <a:rPr lang="en-GB" sz="2800" b="1" dirty="0"/>
              <a:t>flexibility in attitude and behaviour </a:t>
            </a:r>
            <a:r>
              <a:rPr lang="en-GB" sz="2800" dirty="0"/>
              <a:t>and for professionals to </a:t>
            </a:r>
            <a:r>
              <a:rPr lang="en-GB" sz="2800" b="1" dirty="0"/>
              <a:t>value and respect</a:t>
            </a:r>
            <a:r>
              <a:rPr lang="en-GB" sz="2800" dirty="0"/>
              <a:t> the distinct contribution each professional makes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529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Working in Healthcare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086" y="1462088"/>
            <a:ext cx="4529721" cy="15546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728" y="3018063"/>
            <a:ext cx="118545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New ways of working and delivering healthcare requires employers to ensure that clinicians have the </a:t>
            </a:r>
            <a:r>
              <a:rPr lang="en-GB" sz="2800" b="1" dirty="0"/>
              <a:t>professional development </a:t>
            </a:r>
            <a:r>
              <a:rPr lang="en-GB" sz="2800" dirty="0"/>
              <a:t>they need to adapt to changing circumstances</a:t>
            </a:r>
          </a:p>
          <a:p>
            <a:endParaRPr lang="en-GB" sz="2800" dirty="0"/>
          </a:p>
          <a:p>
            <a:r>
              <a:rPr lang="en-GB" sz="2800" dirty="0"/>
              <a:t>New solutions are required to deliver healthcare to meet the changing needs of the population.  This will need </a:t>
            </a:r>
            <a:r>
              <a:rPr lang="en-GB" sz="2800" b="1" dirty="0"/>
              <a:t>new ways of working, new roles and new 			behaviours.  </a:t>
            </a:r>
          </a:p>
        </p:txBody>
      </p:sp>
    </p:spTree>
    <p:extLst>
      <p:ext uri="{BB962C8B-B14F-4D97-AF65-F5344CB8AC3E}">
        <p14:creationId xmlns:p14="http://schemas.microsoft.com/office/powerpoint/2010/main" val="283158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Working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3994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202020"/>
                </a:solidFill>
                <a:latin typeface="&amp;quot"/>
              </a:rPr>
              <a:t>Joint document “cements the Colleges' shared views on what constitutes effective team working” </a:t>
            </a:r>
          </a:p>
          <a:p>
            <a:pPr marL="0" indent="0">
              <a:buNone/>
            </a:pPr>
            <a:r>
              <a:rPr lang="en-GB" dirty="0">
                <a:solidFill>
                  <a:srgbClr val="202020"/>
                </a:solidFill>
                <a:latin typeface="&amp;quot"/>
              </a:rPr>
              <a:t>Provides guidance on the five key areas of:</a:t>
            </a:r>
          </a:p>
          <a:p>
            <a:pPr marL="0" indent="0">
              <a:buNone/>
            </a:pPr>
            <a:endParaRPr lang="en-GB" dirty="0">
              <a:solidFill>
                <a:srgbClr val="202020"/>
              </a:solidFill>
              <a:latin typeface="&amp;quot"/>
            </a:endParaRPr>
          </a:p>
          <a:p>
            <a:pPr>
              <a:buFont typeface="+mj-lt"/>
              <a:buAutoNum type="arabicParenR"/>
            </a:pPr>
            <a:r>
              <a:rPr lang="en-GB" dirty="0">
                <a:solidFill>
                  <a:srgbClr val="202020"/>
                </a:solidFill>
                <a:latin typeface="&amp;quot"/>
              </a:rPr>
              <a:t> Justification of examination requests</a:t>
            </a:r>
          </a:p>
          <a:p>
            <a:pPr>
              <a:buFont typeface="+mj-lt"/>
              <a:buAutoNum type="arabicParenR"/>
            </a:pPr>
            <a:r>
              <a:rPr lang="en-GB" dirty="0">
                <a:solidFill>
                  <a:srgbClr val="202020"/>
                </a:solidFill>
                <a:latin typeface="&amp;quot"/>
              </a:rPr>
              <a:t> Radiation protection</a:t>
            </a:r>
          </a:p>
          <a:p>
            <a:pPr>
              <a:buFont typeface="+mj-lt"/>
              <a:buAutoNum type="arabicParenR"/>
            </a:pPr>
            <a:r>
              <a:rPr lang="en-GB" dirty="0">
                <a:solidFill>
                  <a:srgbClr val="202020"/>
                </a:solidFill>
                <a:latin typeface="&amp;quot"/>
              </a:rPr>
              <a:t> Image acquisition</a:t>
            </a:r>
          </a:p>
          <a:p>
            <a:pPr>
              <a:buFont typeface="+mj-lt"/>
              <a:buAutoNum type="arabicParenR"/>
            </a:pPr>
            <a:r>
              <a:rPr lang="en-GB" dirty="0">
                <a:solidFill>
                  <a:srgbClr val="202020"/>
                </a:solidFill>
                <a:latin typeface="&amp;quot"/>
              </a:rPr>
              <a:t> Reporting</a:t>
            </a:r>
          </a:p>
          <a:p>
            <a:pPr>
              <a:buFont typeface="+mj-lt"/>
              <a:buAutoNum type="arabicParenR"/>
            </a:pPr>
            <a:r>
              <a:rPr lang="en-GB" dirty="0">
                <a:solidFill>
                  <a:srgbClr val="202020"/>
                </a:solidFill>
                <a:latin typeface="&amp;quot"/>
              </a:rPr>
              <a:t> Management and service improvement</a:t>
            </a:r>
          </a:p>
          <a:p>
            <a:pPr>
              <a:buFont typeface="+mj-lt"/>
              <a:buAutoNum type="arabicParenR"/>
            </a:pPr>
            <a:endParaRPr lang="en-GB" dirty="0">
              <a:solidFill>
                <a:srgbClr val="202020"/>
              </a:solidFill>
              <a:latin typeface="&amp;quot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202020"/>
                </a:solidFill>
                <a:latin typeface="&amp;quot"/>
              </a:rPr>
              <a:t>RCR and SCoR 2012, currently under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371" y="2194845"/>
            <a:ext cx="3085629" cy="458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Working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87343" cy="4351338"/>
          </a:xfrm>
        </p:spPr>
        <p:txBody>
          <a:bodyPr/>
          <a:lstStyle/>
          <a:p>
            <a:r>
              <a:rPr lang="en-GB" dirty="0"/>
              <a:t>Review initiated by the Colleges</a:t>
            </a:r>
          </a:p>
          <a:p>
            <a:r>
              <a:rPr lang="en-GB" dirty="0"/>
              <a:t>Summer 2017</a:t>
            </a:r>
          </a:p>
          <a:p>
            <a:r>
              <a:rPr lang="en-GB" dirty="0"/>
              <a:t>Take account of the current context</a:t>
            </a:r>
          </a:p>
          <a:p>
            <a:r>
              <a:rPr lang="en-GB" dirty="0"/>
              <a:t>Retain &amp; build upon the principles defined in 2012 guidance</a:t>
            </a:r>
          </a:p>
          <a:p>
            <a:r>
              <a:rPr lang="en-GB" dirty="0"/>
              <a:t>Embed ISAS – quality service:  patient at the heart</a:t>
            </a:r>
          </a:p>
          <a:p>
            <a:r>
              <a:rPr lang="en-GB" dirty="0"/>
              <a:t>All aspects of team working – not solely reporting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Working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529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202020"/>
                </a:solidFill>
                <a:latin typeface="&amp;quot"/>
              </a:rPr>
              <a:t>Introduction </a:t>
            </a:r>
          </a:p>
          <a:p>
            <a:pPr marL="457200" lvl="1" indent="0">
              <a:buNone/>
            </a:pPr>
            <a:r>
              <a:rPr lang="en-GB" sz="2800" dirty="0">
                <a:solidFill>
                  <a:srgbClr val="202020"/>
                </a:solidFill>
                <a:latin typeface="&amp;quot"/>
              </a:rPr>
              <a:t>- Quality: Imaging Services Accreditation Scheme (ISAS) </a:t>
            </a:r>
          </a:p>
          <a:p>
            <a:r>
              <a:rPr lang="en-GB" dirty="0">
                <a:solidFill>
                  <a:srgbClr val="202020"/>
                </a:solidFill>
                <a:latin typeface="&amp;quot"/>
              </a:rPr>
              <a:t>Leading a team and team culture</a:t>
            </a:r>
          </a:p>
          <a:p>
            <a:r>
              <a:rPr lang="en-GB" dirty="0">
                <a:solidFill>
                  <a:srgbClr val="202020"/>
                </a:solidFill>
                <a:latin typeface="&amp;quot"/>
              </a:rPr>
              <a:t>Working collaboratively</a:t>
            </a:r>
          </a:p>
          <a:p>
            <a:r>
              <a:rPr lang="en-GB" dirty="0">
                <a:solidFill>
                  <a:srgbClr val="202020"/>
                </a:solidFill>
                <a:latin typeface="&amp;quot"/>
              </a:rPr>
              <a:t>Learning together </a:t>
            </a:r>
          </a:p>
          <a:p>
            <a:r>
              <a:rPr lang="en-GB" dirty="0">
                <a:solidFill>
                  <a:srgbClr val="202020"/>
                </a:solidFill>
                <a:latin typeface="&amp;quot"/>
              </a:rPr>
              <a:t>Resolving Issues</a:t>
            </a:r>
          </a:p>
          <a:p>
            <a:pPr marL="0" indent="0">
              <a:buNone/>
            </a:pPr>
            <a:r>
              <a:rPr lang="en-GB" dirty="0">
                <a:solidFill>
                  <a:srgbClr val="202020"/>
                </a:solidFill>
                <a:latin typeface="&amp;quot"/>
              </a:rPr>
              <a:t>	- including raising concerns</a:t>
            </a:r>
          </a:p>
          <a:p>
            <a:pPr marL="0" indent="0">
              <a:buNone/>
            </a:pPr>
            <a:r>
              <a:rPr lang="en-GB" dirty="0">
                <a:solidFill>
                  <a:srgbClr val="202020"/>
                </a:solidFill>
                <a:latin typeface="&amp;quot"/>
              </a:rPr>
              <a:t>Goal : Shorter, succinct document </a:t>
            </a:r>
          </a:p>
          <a:p>
            <a:pPr marL="0" indent="0">
              <a:buNone/>
            </a:pPr>
            <a:r>
              <a:rPr lang="en-US" dirty="0">
                <a:solidFill>
                  <a:srgbClr val="202020"/>
                </a:solidFill>
                <a:latin typeface="&amp;quot"/>
              </a:rPr>
              <a:t>Completion early 2019</a:t>
            </a:r>
            <a:endParaRPr lang="en-GB" dirty="0">
              <a:solidFill>
                <a:srgbClr val="202020"/>
              </a:solidFill>
              <a:latin typeface="&amp;quot"/>
            </a:endParaRPr>
          </a:p>
          <a:p>
            <a:pPr marL="0" indent="0">
              <a:buNone/>
            </a:pPr>
            <a:r>
              <a:rPr lang="en-US" b="1" dirty="0"/>
              <a:t>	Patient-</a:t>
            </a:r>
            <a:r>
              <a:rPr lang="en-US" b="1" dirty="0" err="1"/>
              <a:t>centred</a:t>
            </a:r>
            <a:r>
              <a:rPr lang="en-US" b="1" dirty="0"/>
              <a:t> team working in clinical imaging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5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Working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…Oh, and no reporting</a:t>
            </a:r>
          </a:p>
        </p:txBody>
      </p:sp>
    </p:spTree>
    <p:extLst>
      <p:ext uri="{BB962C8B-B14F-4D97-AF65-F5344CB8AC3E}">
        <p14:creationId xmlns:p14="http://schemas.microsoft.com/office/powerpoint/2010/main" val="513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Standards Steering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Establishing joint standards for image reporting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SCoR and RCR</a:t>
            </a:r>
          </a:p>
          <a:p>
            <a:r>
              <a:rPr lang="en-US" dirty="0"/>
              <a:t>Chaired by HEE</a:t>
            </a:r>
          </a:p>
          <a:p>
            <a:r>
              <a:rPr lang="en-US" dirty="0"/>
              <a:t>Starting with </a:t>
            </a:r>
            <a:r>
              <a:rPr lang="en-US" dirty="0" err="1"/>
              <a:t>MSk</a:t>
            </a:r>
            <a:r>
              <a:rPr lang="en-US" dirty="0"/>
              <a:t> Imaging</a:t>
            </a:r>
          </a:p>
          <a:p>
            <a:r>
              <a:rPr lang="en-US" dirty="0"/>
              <a:t>Aiming for agreed learning outcomes for all</a:t>
            </a:r>
          </a:p>
        </p:txBody>
      </p:sp>
    </p:spTree>
    <p:extLst>
      <p:ext uri="{BB962C8B-B14F-4D97-AF65-F5344CB8AC3E}">
        <p14:creationId xmlns:p14="http://schemas.microsoft.com/office/powerpoint/2010/main" val="16106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Standards Steering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Establishing joint standards for image reporting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Chaired by HEE</a:t>
            </a:r>
          </a:p>
          <a:p>
            <a:r>
              <a:rPr lang="en-US" dirty="0"/>
              <a:t>300 additional reporting radiographers</a:t>
            </a:r>
          </a:p>
          <a:p>
            <a:r>
              <a:rPr lang="en-US" dirty="0"/>
              <a:t>Investment over two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843</Words>
  <Application>Microsoft Office PowerPoint</Application>
  <PresentationFormat>Widescreen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&amp;quot</vt:lpstr>
      <vt:lpstr>Arial</vt:lpstr>
      <vt:lpstr>Calibri</vt:lpstr>
      <vt:lpstr>Futura Book</vt:lpstr>
      <vt:lpstr>Futura Medium</vt:lpstr>
      <vt:lpstr>Symbol</vt:lpstr>
      <vt:lpstr>Times New Roman</vt:lpstr>
      <vt:lpstr>Office Theme</vt:lpstr>
      <vt:lpstr>Update on  “Team working in Clinical Imaging ” 11th October 2018</vt:lpstr>
      <vt:lpstr>Team Working in Healthcare</vt:lpstr>
      <vt:lpstr>Team Working in Healthcare</vt:lpstr>
      <vt:lpstr>Team Working Update</vt:lpstr>
      <vt:lpstr>Team Working Update</vt:lpstr>
      <vt:lpstr>Team Working Update</vt:lpstr>
      <vt:lpstr>Team Working Update</vt:lpstr>
      <vt:lpstr>Reporting Standards Steering Group</vt:lpstr>
      <vt:lpstr>Reporting Standards Steering Group</vt:lpstr>
      <vt:lpstr>Team Working in Imaging Services</vt:lpstr>
      <vt:lpstr>Team Working in Imaging Services</vt:lpstr>
      <vt:lpstr>In other news: ACP</vt:lpstr>
      <vt:lpstr>In other news: ACP</vt:lpstr>
      <vt:lpstr>In other news: ACP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Marzell</dc:creator>
  <cp:lastModifiedBy>Hannah Sutcliffe</cp:lastModifiedBy>
  <cp:revision>100</cp:revision>
  <cp:lastPrinted>2018-10-09T14:05:01Z</cp:lastPrinted>
  <dcterms:created xsi:type="dcterms:W3CDTF">2015-09-29T19:02:05Z</dcterms:created>
  <dcterms:modified xsi:type="dcterms:W3CDTF">2018-10-31T09:59:12Z</dcterms:modified>
</cp:coreProperties>
</file>