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320" r:id="rId3"/>
    <p:sldId id="327" r:id="rId4"/>
    <p:sldId id="329" r:id="rId5"/>
    <p:sldId id="328" r:id="rId6"/>
    <p:sldId id="330" r:id="rId7"/>
    <p:sldId id="322" r:id="rId8"/>
    <p:sldId id="323" r:id="rId9"/>
    <p:sldId id="269" r:id="rId10"/>
    <p:sldId id="321" r:id="rId11"/>
    <p:sldId id="307" r:id="rId12"/>
    <p:sldId id="326" r:id="rId13"/>
    <p:sldId id="30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Beardmore" initials="CB" lastIdx="1" clrIdx="0">
    <p:extLst>
      <p:ext uri="{19B8F6BF-5375-455C-9EA6-DF929625EA0E}">
        <p15:presenceInfo xmlns:p15="http://schemas.microsoft.com/office/powerpoint/2012/main" userId="CharlotteBeardm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1667" autoAdjust="0"/>
  </p:normalViewPr>
  <p:slideViewPr>
    <p:cSldViewPr snapToGrid="0" snapToObjects="1">
      <p:cViewPr varScale="1">
        <p:scale>
          <a:sx n="68" d="100"/>
          <a:sy n="68" d="100"/>
        </p:scale>
        <p:origin x="732" y="48"/>
      </p:cViewPr>
      <p:guideLst>
        <p:guide orient="horz" pos="2160"/>
        <p:guide pos="3840"/>
      </p:guideLst>
    </p:cSldViewPr>
  </p:slideViewPr>
  <p:notesTextViewPr>
    <p:cViewPr>
      <p:scale>
        <a:sx n="20" d="100"/>
        <a:sy n="20" d="100"/>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21T11:42:26.039" idx="1">
    <p:pos x="10" y="10"/>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604" cy="466389"/>
          </a:xfrm>
          <a:prstGeom prst="rect">
            <a:avLst/>
          </a:prstGeom>
        </p:spPr>
        <p:txBody>
          <a:bodyPr vert="horz" lIns="92482" tIns="46241" rIns="92482" bIns="46241" rtlCol="0"/>
          <a:lstStyle>
            <a:lvl1pPr algn="l">
              <a:defRPr sz="1200"/>
            </a:lvl1pPr>
          </a:lstStyle>
          <a:p>
            <a:endParaRPr lang="en-GB"/>
          </a:p>
        </p:txBody>
      </p:sp>
      <p:sp>
        <p:nvSpPr>
          <p:cNvPr id="3" name="Date Placeholder 2"/>
          <p:cNvSpPr>
            <a:spLocks noGrp="1"/>
          </p:cNvSpPr>
          <p:nvPr>
            <p:ph type="dt" sz="quarter" idx="1"/>
          </p:nvPr>
        </p:nvSpPr>
        <p:spPr>
          <a:xfrm>
            <a:off x="3970161" y="3"/>
            <a:ext cx="3038604" cy="466389"/>
          </a:xfrm>
          <a:prstGeom prst="rect">
            <a:avLst/>
          </a:prstGeom>
        </p:spPr>
        <p:txBody>
          <a:bodyPr vert="horz" lIns="92482" tIns="46241" rIns="92482" bIns="46241" rtlCol="0"/>
          <a:lstStyle>
            <a:lvl1pPr algn="r">
              <a:defRPr sz="1200"/>
            </a:lvl1pPr>
          </a:lstStyle>
          <a:p>
            <a:fld id="{9CFF9655-F162-4EA4-94DB-9564449CA6AD}" type="datetimeFigureOut">
              <a:rPr lang="en-GB" smtClean="0"/>
              <a:t>29/01/2018</a:t>
            </a:fld>
            <a:endParaRPr lang="en-GB"/>
          </a:p>
        </p:txBody>
      </p:sp>
      <p:sp>
        <p:nvSpPr>
          <p:cNvPr id="4" name="Footer Placeholder 3"/>
          <p:cNvSpPr>
            <a:spLocks noGrp="1"/>
          </p:cNvSpPr>
          <p:nvPr>
            <p:ph type="ftr" sz="quarter" idx="2"/>
          </p:nvPr>
        </p:nvSpPr>
        <p:spPr>
          <a:xfrm>
            <a:off x="2" y="8830014"/>
            <a:ext cx="3038604" cy="466389"/>
          </a:xfrm>
          <a:prstGeom prst="rect">
            <a:avLst/>
          </a:prstGeom>
        </p:spPr>
        <p:txBody>
          <a:bodyPr vert="horz" lIns="92482" tIns="46241" rIns="92482" bIns="46241" rtlCol="0" anchor="b"/>
          <a:lstStyle>
            <a:lvl1pPr algn="l">
              <a:defRPr sz="1200"/>
            </a:lvl1pPr>
          </a:lstStyle>
          <a:p>
            <a:endParaRPr lang="en-GB"/>
          </a:p>
        </p:txBody>
      </p:sp>
      <p:sp>
        <p:nvSpPr>
          <p:cNvPr id="5" name="Slide Number Placeholder 4"/>
          <p:cNvSpPr>
            <a:spLocks noGrp="1"/>
          </p:cNvSpPr>
          <p:nvPr>
            <p:ph type="sldNum" sz="quarter" idx="3"/>
          </p:nvPr>
        </p:nvSpPr>
        <p:spPr>
          <a:xfrm>
            <a:off x="3970161" y="8830014"/>
            <a:ext cx="3038604" cy="466389"/>
          </a:xfrm>
          <a:prstGeom prst="rect">
            <a:avLst/>
          </a:prstGeom>
        </p:spPr>
        <p:txBody>
          <a:bodyPr vert="horz" lIns="92482" tIns="46241" rIns="92482" bIns="46241" rtlCol="0" anchor="b"/>
          <a:lstStyle>
            <a:lvl1pPr algn="r">
              <a:defRPr sz="1200"/>
            </a:lvl1pPr>
          </a:lstStyle>
          <a:p>
            <a:fld id="{296D6B7A-770F-4353-980D-8B022D0ACC54}" type="slidenum">
              <a:rPr lang="en-GB" smtClean="0"/>
              <a:t>‹#›</a:t>
            </a:fld>
            <a:endParaRPr lang="en-GB"/>
          </a:p>
        </p:txBody>
      </p:sp>
    </p:spTree>
    <p:extLst>
      <p:ext uri="{BB962C8B-B14F-4D97-AF65-F5344CB8AC3E}">
        <p14:creationId xmlns:p14="http://schemas.microsoft.com/office/powerpoint/2010/main" val="3563928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604" cy="466389"/>
          </a:xfrm>
          <a:prstGeom prst="rect">
            <a:avLst/>
          </a:prstGeom>
        </p:spPr>
        <p:txBody>
          <a:bodyPr vert="horz" lIns="92482" tIns="46241" rIns="92482" bIns="46241" rtlCol="0"/>
          <a:lstStyle>
            <a:lvl1pPr algn="l">
              <a:defRPr sz="1200"/>
            </a:lvl1pPr>
          </a:lstStyle>
          <a:p>
            <a:endParaRPr lang="en-GB"/>
          </a:p>
        </p:txBody>
      </p:sp>
      <p:sp>
        <p:nvSpPr>
          <p:cNvPr id="3" name="Date Placeholder 2"/>
          <p:cNvSpPr>
            <a:spLocks noGrp="1"/>
          </p:cNvSpPr>
          <p:nvPr>
            <p:ph type="dt" idx="1"/>
          </p:nvPr>
        </p:nvSpPr>
        <p:spPr>
          <a:xfrm>
            <a:off x="3970161" y="3"/>
            <a:ext cx="3038604" cy="466389"/>
          </a:xfrm>
          <a:prstGeom prst="rect">
            <a:avLst/>
          </a:prstGeom>
        </p:spPr>
        <p:txBody>
          <a:bodyPr vert="horz" lIns="92482" tIns="46241" rIns="92482" bIns="46241" rtlCol="0"/>
          <a:lstStyle>
            <a:lvl1pPr algn="r">
              <a:defRPr sz="1200"/>
            </a:lvl1pPr>
          </a:lstStyle>
          <a:p>
            <a:fld id="{0A26EF66-AA34-4173-B99C-53FCA1740B92}" type="datetimeFigureOut">
              <a:rPr lang="en-GB" smtClean="0"/>
              <a:t>29/01/2018</a:t>
            </a:fld>
            <a:endParaRPr lang="en-GB"/>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2482" tIns="46241" rIns="92482" bIns="46241" rtlCol="0" anchor="ctr"/>
          <a:lstStyle/>
          <a:p>
            <a:endParaRPr lang="en-GB"/>
          </a:p>
        </p:txBody>
      </p:sp>
      <p:sp>
        <p:nvSpPr>
          <p:cNvPr id="5" name="Notes Placeholder 4"/>
          <p:cNvSpPr>
            <a:spLocks noGrp="1"/>
          </p:cNvSpPr>
          <p:nvPr>
            <p:ph type="body" sz="quarter" idx="3"/>
          </p:nvPr>
        </p:nvSpPr>
        <p:spPr>
          <a:xfrm>
            <a:off x="700715" y="4474054"/>
            <a:ext cx="5608976" cy="3660858"/>
          </a:xfrm>
          <a:prstGeom prst="rect">
            <a:avLst/>
          </a:prstGeom>
        </p:spPr>
        <p:txBody>
          <a:bodyPr vert="horz" lIns="92482" tIns="46241" rIns="92482" bIns="462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8830014"/>
            <a:ext cx="3038604" cy="466389"/>
          </a:xfrm>
          <a:prstGeom prst="rect">
            <a:avLst/>
          </a:prstGeom>
        </p:spPr>
        <p:txBody>
          <a:bodyPr vert="horz" lIns="92482" tIns="46241" rIns="92482" bIns="46241" rtlCol="0" anchor="b"/>
          <a:lstStyle>
            <a:lvl1pPr algn="l">
              <a:defRPr sz="1200"/>
            </a:lvl1pPr>
          </a:lstStyle>
          <a:p>
            <a:endParaRPr lang="en-GB"/>
          </a:p>
        </p:txBody>
      </p:sp>
      <p:sp>
        <p:nvSpPr>
          <p:cNvPr id="7" name="Slide Number Placeholder 6"/>
          <p:cNvSpPr>
            <a:spLocks noGrp="1"/>
          </p:cNvSpPr>
          <p:nvPr>
            <p:ph type="sldNum" sz="quarter" idx="5"/>
          </p:nvPr>
        </p:nvSpPr>
        <p:spPr>
          <a:xfrm>
            <a:off x="3970161" y="8830014"/>
            <a:ext cx="3038604" cy="466389"/>
          </a:xfrm>
          <a:prstGeom prst="rect">
            <a:avLst/>
          </a:prstGeom>
        </p:spPr>
        <p:txBody>
          <a:bodyPr vert="horz" lIns="92482" tIns="46241" rIns="92482" bIns="46241" rtlCol="0" anchor="b"/>
          <a:lstStyle>
            <a:lvl1pPr algn="r">
              <a:defRPr sz="1200"/>
            </a:lvl1pPr>
          </a:lstStyle>
          <a:p>
            <a:fld id="{4F9B1DC3-B6D9-41F7-826F-BA02244D7287}" type="slidenum">
              <a:rPr lang="en-GB" smtClean="0"/>
              <a:t>‹#›</a:t>
            </a:fld>
            <a:endParaRPr lang="en-GB"/>
          </a:p>
        </p:txBody>
      </p:sp>
    </p:spTree>
    <p:extLst>
      <p:ext uri="{BB962C8B-B14F-4D97-AF65-F5344CB8AC3E}">
        <p14:creationId xmlns:p14="http://schemas.microsoft.com/office/powerpoint/2010/main" val="261445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9B1DC3-B6D9-41F7-826F-BA02244D7287}" type="slidenum">
              <a:rPr lang="en-GB" smtClean="0"/>
              <a:t>1</a:t>
            </a:fld>
            <a:endParaRPr lang="en-GB"/>
          </a:p>
        </p:txBody>
      </p:sp>
    </p:spTree>
    <p:extLst>
      <p:ext uri="{BB962C8B-B14F-4D97-AF65-F5344CB8AC3E}">
        <p14:creationId xmlns:p14="http://schemas.microsoft.com/office/powerpoint/2010/main" val="2548203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9B1DC3-B6D9-41F7-826F-BA02244D7287}" type="slidenum">
              <a:rPr lang="en-GB" smtClean="0"/>
              <a:t>13</a:t>
            </a:fld>
            <a:endParaRPr lang="en-GB"/>
          </a:p>
        </p:txBody>
      </p:sp>
    </p:spTree>
    <p:extLst>
      <p:ext uri="{BB962C8B-B14F-4D97-AF65-F5344CB8AC3E}">
        <p14:creationId xmlns:p14="http://schemas.microsoft.com/office/powerpoint/2010/main" val="185143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Standardising clinical practice:  providing consistently high-quality care by pooling expertise, sharing data and analysing patient care across hospitals</a:t>
            </a:r>
          </a:p>
          <a:p>
            <a:r>
              <a:rPr lang="en-GB" dirty="0"/>
              <a:t>2) Optimising clinical support services:  standardising, coordinating and consolidating clinical support services, such as imaging and pathology, to improve patient flow and efficiency</a:t>
            </a:r>
          </a:p>
          <a:p>
            <a:r>
              <a:rPr lang="en-GB" dirty="0"/>
              <a:t>3) Optimising corporate support services:  standardising or consolidating corporate functions and exercising collective purchasing power to save money</a:t>
            </a:r>
          </a:p>
          <a:p>
            <a:r>
              <a:rPr lang="en-GB" dirty="0"/>
              <a:t>4) Making the best use of workforce and developing talent:  developing creative and flexible workforce approaches to reduce reliance on agency staff, improving continuity of care for patients, and generating new career opportunities to help attract and retain the best staff</a:t>
            </a:r>
          </a:p>
          <a:p>
            <a:r>
              <a:rPr lang="en-GB" dirty="0"/>
              <a:t>5) Building innovative external partnerships:  attracting investment and co-producing innovative solutions to clinical and management challenges</a:t>
            </a:r>
          </a:p>
          <a:p>
            <a:r>
              <a:rPr lang="en-GB" dirty="0"/>
              <a:t>6) Supporting integrated health systems:  championing person-centred, integrated approaches through better co-ordinated primary and community health and care, and by investing in prevention</a:t>
            </a:r>
          </a:p>
          <a:p>
            <a:r>
              <a:rPr lang="en-GB" dirty="0"/>
              <a:t>There are three broad types of acute care collaborations: single-service, multi-service and hospital group. These models can use different types of organisational integration, broadly grouped into collaborative, contractual and consolidated models, building on the work o</a:t>
            </a:r>
          </a:p>
        </p:txBody>
      </p:sp>
      <p:sp>
        <p:nvSpPr>
          <p:cNvPr id="4" name="Slide Number Placeholder 3"/>
          <p:cNvSpPr>
            <a:spLocks noGrp="1"/>
          </p:cNvSpPr>
          <p:nvPr>
            <p:ph type="sldNum" sz="quarter" idx="10"/>
          </p:nvPr>
        </p:nvSpPr>
        <p:spPr/>
        <p:txBody>
          <a:bodyPr/>
          <a:lstStyle/>
          <a:p>
            <a:fld id="{4F9B1DC3-B6D9-41F7-826F-BA02244D7287}" type="slidenum">
              <a:rPr lang="en-GB" smtClean="0"/>
              <a:t>2</a:t>
            </a:fld>
            <a:endParaRPr lang="en-GB"/>
          </a:p>
        </p:txBody>
      </p:sp>
    </p:spTree>
    <p:extLst>
      <p:ext uri="{BB962C8B-B14F-4D97-AF65-F5344CB8AC3E}">
        <p14:creationId xmlns:p14="http://schemas.microsoft.com/office/powerpoint/2010/main" val="349332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introduction</a:t>
            </a:r>
            <a:r>
              <a:rPr lang="en-GB" baseline="0" dirty="0"/>
              <a:t> of the report states ‘ It is the people working in our NHS – the GPs nurses, oncologists, radiographers and radiologists to name but a few who will deliver these improvements  - 2 phases- short term </a:t>
            </a:r>
            <a:r>
              <a:rPr lang="en-GB" baseline="0" dirty="0" err="1"/>
              <a:t>ie</a:t>
            </a:r>
            <a:r>
              <a:rPr lang="en-GB" baseline="0" dirty="0"/>
              <a:t> to 2021 and then a longer term strategy which is calling for evidence.  </a:t>
            </a:r>
          </a:p>
          <a:p>
            <a:endParaRPr lang="en-GB" baseline="0" dirty="0"/>
          </a:p>
        </p:txBody>
      </p:sp>
      <p:sp>
        <p:nvSpPr>
          <p:cNvPr id="4" name="Slide Number Placeholder 3"/>
          <p:cNvSpPr>
            <a:spLocks noGrp="1"/>
          </p:cNvSpPr>
          <p:nvPr>
            <p:ph type="sldNum" sz="quarter" idx="10"/>
          </p:nvPr>
        </p:nvSpPr>
        <p:spPr/>
        <p:txBody>
          <a:bodyPr/>
          <a:lstStyle/>
          <a:p>
            <a:fld id="{4F9B1DC3-B6D9-41F7-826F-BA02244D7287}" type="slidenum">
              <a:rPr lang="en-GB" smtClean="0"/>
              <a:t>6</a:t>
            </a:fld>
            <a:endParaRPr lang="en-GB"/>
          </a:p>
        </p:txBody>
      </p:sp>
    </p:spTree>
    <p:extLst>
      <p:ext uri="{BB962C8B-B14F-4D97-AF65-F5344CB8AC3E}">
        <p14:creationId xmlns:p14="http://schemas.microsoft.com/office/powerpoint/2010/main" val="239252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The Multidisciplinary Diagnostic Centre (MDC) concept comes from Denmark where a patient can undergo several diagnostic tests in one location, at the same time, leading to a faster diagnosis. An MDC doesn’t have to be a new ‘centre’, but can be set up within an existing hospital or community setting and would supplement cancer specific diagnostic pathways.</a:t>
            </a:r>
          </a:p>
          <a:p>
            <a:r>
              <a:rPr lang="en-GB" dirty="0">
                <a:effectLst/>
              </a:rPr>
              <a:t>MDCs can potentially be an effective way to support patients with non-specific symptoms who tend to present late, and support GPs whom are unsure of the appropriate referral pathway.</a:t>
            </a:r>
          </a:p>
          <a:p>
            <a:endParaRPr lang="en-GB" dirty="0"/>
          </a:p>
        </p:txBody>
      </p:sp>
      <p:sp>
        <p:nvSpPr>
          <p:cNvPr id="4" name="Slide Number Placeholder 3"/>
          <p:cNvSpPr>
            <a:spLocks noGrp="1"/>
          </p:cNvSpPr>
          <p:nvPr>
            <p:ph type="sldNum" sz="quarter" idx="10"/>
          </p:nvPr>
        </p:nvSpPr>
        <p:spPr/>
        <p:txBody>
          <a:bodyPr/>
          <a:lstStyle/>
          <a:p>
            <a:fld id="{4F9B1DC3-B6D9-41F7-826F-BA02244D7287}" type="slidenum">
              <a:rPr lang="en-GB" smtClean="0"/>
              <a:t>7</a:t>
            </a:fld>
            <a:endParaRPr lang="en-GB"/>
          </a:p>
        </p:txBody>
      </p:sp>
    </p:spTree>
    <p:extLst>
      <p:ext uri="{BB962C8B-B14F-4D97-AF65-F5344CB8AC3E}">
        <p14:creationId xmlns:p14="http://schemas.microsoft.com/office/powerpoint/2010/main" val="366926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9B1DC3-B6D9-41F7-826F-BA02244D7287}" type="slidenum">
              <a:rPr lang="en-GB" smtClean="0"/>
              <a:t>8</a:t>
            </a:fld>
            <a:endParaRPr lang="en-GB"/>
          </a:p>
        </p:txBody>
      </p:sp>
    </p:spTree>
    <p:extLst>
      <p:ext uri="{BB962C8B-B14F-4D97-AF65-F5344CB8AC3E}">
        <p14:creationId xmlns:p14="http://schemas.microsoft.com/office/powerpoint/2010/main" val="58011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9B1DC3-B6D9-41F7-826F-BA02244D7287}" type="slidenum">
              <a:rPr lang="en-GB" smtClean="0"/>
              <a:t>9</a:t>
            </a:fld>
            <a:endParaRPr lang="en-GB"/>
          </a:p>
        </p:txBody>
      </p:sp>
    </p:spTree>
    <p:extLst>
      <p:ext uri="{BB962C8B-B14F-4D97-AF65-F5344CB8AC3E}">
        <p14:creationId xmlns:p14="http://schemas.microsoft.com/office/powerpoint/2010/main" val="418483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9B1DC3-B6D9-41F7-826F-BA02244D7287}" type="slidenum">
              <a:rPr lang="en-GB" smtClean="0"/>
              <a:t>10</a:t>
            </a:fld>
            <a:endParaRPr lang="en-GB"/>
          </a:p>
        </p:txBody>
      </p:sp>
    </p:spTree>
    <p:extLst>
      <p:ext uri="{BB962C8B-B14F-4D97-AF65-F5344CB8AC3E}">
        <p14:creationId xmlns:p14="http://schemas.microsoft.com/office/powerpoint/2010/main" val="426914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9B1DC3-B6D9-41F7-826F-BA02244D7287}" type="slidenum">
              <a:rPr lang="en-GB" smtClean="0"/>
              <a:t>11</a:t>
            </a:fld>
            <a:endParaRPr lang="en-GB"/>
          </a:p>
        </p:txBody>
      </p:sp>
    </p:spTree>
    <p:extLst>
      <p:ext uri="{BB962C8B-B14F-4D97-AF65-F5344CB8AC3E}">
        <p14:creationId xmlns:p14="http://schemas.microsoft.com/office/powerpoint/2010/main" val="119291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9B1DC3-B6D9-41F7-826F-BA02244D7287}" type="slidenum">
              <a:rPr lang="en-GB" smtClean="0"/>
              <a:t>12</a:t>
            </a:fld>
            <a:endParaRPr lang="en-GB"/>
          </a:p>
        </p:txBody>
      </p:sp>
    </p:spTree>
    <p:extLst>
      <p:ext uri="{BB962C8B-B14F-4D97-AF65-F5344CB8AC3E}">
        <p14:creationId xmlns:p14="http://schemas.microsoft.com/office/powerpoint/2010/main" val="416478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a:solidFill>
              <a:schemeClr val="accent1"/>
            </a:solidFill>
          </a:ln>
          <a:effectLst>
            <a:softEdge rad="101600"/>
          </a:effectLst>
        </p:spPr>
        <p:txBody>
          <a:bodyPr anchor="b"/>
          <a:lstStyle>
            <a:lvl1pPr algn="ctr">
              <a:defRPr sz="6000" b="0" i="0">
                <a:latin typeface="+mn-lt"/>
                <a:ea typeface="Futura Book" charset="0"/>
                <a:cs typeface="Futura Book"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mn-lt"/>
                <a:ea typeface="Futura Book" charset="0"/>
                <a:cs typeface="Futura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D7D4C117-3F66-4843-A133-0EFE4CE99353}"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57008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11CB1E6-C5EF-4E71-AA1F-BB2B6023EF55}"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752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117BD99-AE50-4E88-84F8-C4AC71AD0F43}"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97898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n-lt"/>
                <a:ea typeface="Futura Medium" charset="0"/>
                <a:cs typeface="Futura Medium"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0" i="0">
                <a:latin typeface="+mn-lt"/>
                <a:ea typeface="Futura Book" charset="0"/>
                <a:cs typeface="Futura Book" charset="0"/>
              </a:defRPr>
            </a:lvl1pPr>
            <a:lvl2pPr>
              <a:defRPr b="0" i="0">
                <a:latin typeface="+mn-lt"/>
                <a:ea typeface="Futura Book" charset="0"/>
                <a:cs typeface="Futura Book" charset="0"/>
              </a:defRPr>
            </a:lvl2pPr>
            <a:lvl3pPr>
              <a:defRPr b="0" i="0">
                <a:latin typeface="+mn-lt"/>
                <a:ea typeface="Futura Book" charset="0"/>
                <a:cs typeface="Futura Book" charset="0"/>
              </a:defRPr>
            </a:lvl3pPr>
            <a:lvl4pPr>
              <a:defRPr b="0" i="0">
                <a:latin typeface="+mn-lt"/>
                <a:ea typeface="Futura Book" charset="0"/>
                <a:cs typeface="Futura Book" charset="0"/>
              </a:defRPr>
            </a:lvl4pPr>
            <a:lvl5pPr>
              <a:defRPr b="0" i="0">
                <a:latin typeface="+mn-lt"/>
                <a:ea typeface="Futura Book" charset="0"/>
                <a:cs typeface="Futura Book"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F521933B-7FE0-47F9-9E75-0DADB21A7195}" type="datetime1">
              <a:rPr lang="en-US" smtClean="0"/>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5431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4A9ED6-D672-45CB-AB45-BF7C46AE93D5}" type="datetime1">
              <a:rPr lang="en-US" smtClean="0"/>
              <a:t>1/29/2018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4104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DDD1A50-013E-41A0-89E5-553C52C9BE16}" type="datetime1">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93856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B5703A-5530-4D9E-9074-7EF89A640F2E}" type="datetime1">
              <a:rPr lang="en-US" smtClean="0"/>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203452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EA6B7B9-4724-4E35-891D-8BB94B420E51}" type="datetime1">
              <a:rPr lang="en-US" smtClean="0"/>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97541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E72FC-1242-499A-A2BC-3EFEC208ED07}" type="datetime1">
              <a:rPr lang="en-US" smtClean="0"/>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72561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DB096B-A078-4B11-9001-0752CB563772}" type="datetime1">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97418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B20A783-F740-42D5-9A4F-A32E8CEBE59D}" type="datetime1">
              <a:rPr lang="en-US" smtClean="0"/>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3D32E-6417-AC4B-9204-E93803DD0018}" type="slidenum">
              <a:rPr lang="en-US" smtClean="0"/>
              <a:pPr/>
              <a:t>‹#›</a:t>
            </a:fld>
            <a:endParaRPr lang="en-US"/>
          </a:p>
        </p:txBody>
      </p:sp>
    </p:spTree>
    <p:extLst>
      <p:ext uri="{BB962C8B-B14F-4D97-AF65-F5344CB8AC3E}">
        <p14:creationId xmlns:p14="http://schemas.microsoft.com/office/powerpoint/2010/main" val="145674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F4E0C-1A1A-498B-A2AB-AA7FC9AA1DC6}" type="datetime1">
              <a:rPr lang="en-US" smtClean="0"/>
              <a:t>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3D32E-6417-AC4B-9204-E93803DD0018}" type="slidenum">
              <a:rPr lang="en-US" smtClean="0"/>
              <a:pPr/>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8204" y="5839328"/>
            <a:ext cx="577305" cy="872204"/>
          </a:xfrm>
          <a:prstGeom prst="rect">
            <a:avLst/>
          </a:prstGeom>
        </p:spPr>
      </p:pic>
      <p:pic>
        <p:nvPicPr>
          <p:cNvPr id="1027" name="Picture 3" descr="C:\Documents and Settings\Sam\Desktop\CoR logo outlines.png"/>
          <p:cNvPicPr>
            <a:picLocks noChangeAspect="1" noChangeArrowheads="1"/>
          </p:cNvPicPr>
          <p:nvPr userDrawn="1"/>
        </p:nvPicPr>
        <p:blipFill>
          <a:blip r:embed="rId14"/>
          <a:srcRect/>
          <a:stretch>
            <a:fillRect/>
          </a:stretch>
        </p:blipFill>
        <p:spPr bwMode="auto">
          <a:xfrm>
            <a:off x="9342371" y="365125"/>
            <a:ext cx="2011429" cy="1102222"/>
          </a:xfrm>
          <a:prstGeom prst="rect">
            <a:avLst/>
          </a:prstGeom>
          <a:noFill/>
        </p:spPr>
      </p:pic>
    </p:spTree>
    <p:extLst>
      <p:ext uri="{BB962C8B-B14F-4D97-AF65-F5344CB8AC3E}">
        <p14:creationId xmlns:p14="http://schemas.microsoft.com/office/powerpoint/2010/main" val="373957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baseline="0">
          <a:solidFill>
            <a:srgbClr val="0070C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rgbClr val="0070C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70C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70C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rlotteb@so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hee.nhs.uk/sites/default/files/documents/Facing%20the%20Facts,%20Shaping%20the%20Future%20(1).pdf"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ee.nhs.uk/our-work/planning-commissioning/workforce-strategy/cancer-workforce-plan" TargetMode="External"/><Relationship Id="rId5" Type="http://schemas.openxmlformats.org/officeDocument/2006/relationships/hyperlink" Target="http://www.cancerresearchuk.org/health-professional/diagnosis/ace-programme/ace-findings-and-resources"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hyperlink" Target="https://www.hee.nhs.uk/sites/default/files/documents/Facing%20the%20Facts,%20Shaping%20the%20Future%2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Team working </a:t>
            </a:r>
          </a:p>
        </p:txBody>
      </p:sp>
      <p:sp>
        <p:nvSpPr>
          <p:cNvPr id="3" name="Subtitle 2"/>
          <p:cNvSpPr>
            <a:spLocks noGrp="1"/>
          </p:cNvSpPr>
          <p:nvPr>
            <p:ph type="subTitle" idx="1"/>
          </p:nvPr>
        </p:nvSpPr>
        <p:spPr>
          <a:xfrm>
            <a:off x="1939636" y="4029401"/>
            <a:ext cx="8635999" cy="1655762"/>
          </a:xfrm>
        </p:spPr>
        <p:txBody>
          <a:bodyPr>
            <a:normAutofit fontScale="77500" lnSpcReduction="20000"/>
          </a:bodyPr>
          <a:lstStyle/>
          <a:p>
            <a:pPr algn="l"/>
            <a:r>
              <a:rPr lang="en-US" dirty="0">
                <a:solidFill>
                  <a:schemeClr val="tx1"/>
                </a:solidFill>
              </a:rPr>
              <a:t>Charlotte Beardmore</a:t>
            </a:r>
          </a:p>
          <a:p>
            <a:pPr algn="l"/>
            <a:r>
              <a:rPr lang="en-US" dirty="0">
                <a:solidFill>
                  <a:schemeClr val="tx1"/>
                </a:solidFill>
              </a:rPr>
              <a:t>Director of Professional Policy</a:t>
            </a:r>
          </a:p>
          <a:p>
            <a:pPr algn="l"/>
            <a:r>
              <a:rPr lang="en-US" dirty="0">
                <a:solidFill>
                  <a:schemeClr val="tx1"/>
                </a:solidFill>
              </a:rPr>
              <a:t>29 Jan 2018 </a:t>
            </a:r>
          </a:p>
          <a:p>
            <a:pPr algn="l"/>
            <a:r>
              <a:rPr lang="en-US" dirty="0">
                <a:solidFill>
                  <a:schemeClr val="tx1"/>
                </a:solidFill>
                <a:hlinkClick r:id="rId3"/>
              </a:rPr>
              <a:t>charlotteb@sor.org</a:t>
            </a:r>
            <a:r>
              <a:rPr lang="en-US" dirty="0">
                <a:solidFill>
                  <a:schemeClr val="tx1"/>
                </a:solidFill>
              </a:rPr>
              <a:t> </a:t>
            </a:r>
          </a:p>
          <a:p>
            <a:pPr algn="l"/>
            <a:r>
              <a:rPr lang="en-US" dirty="0">
                <a:solidFill>
                  <a:schemeClr val="tx1"/>
                </a:solidFill>
              </a:rPr>
              <a:t> @</a:t>
            </a:r>
            <a:r>
              <a:rPr lang="en-US" dirty="0" err="1">
                <a:solidFill>
                  <a:schemeClr val="tx1"/>
                </a:solidFill>
              </a:rPr>
              <a:t>SCoRCBeardmore</a:t>
            </a:r>
            <a:r>
              <a:rPr lang="en-US" dirty="0">
                <a:solidFill>
                  <a:schemeClr val="tx1"/>
                </a:solidFill>
              </a:rPr>
              <a:t> </a:t>
            </a:r>
          </a:p>
        </p:txBody>
      </p:sp>
      <p:sp>
        <p:nvSpPr>
          <p:cNvPr id="13" name="TextBox 12"/>
          <p:cNvSpPr txBox="1"/>
          <p:nvPr/>
        </p:nvSpPr>
        <p:spPr>
          <a:xfrm>
            <a:off x="12039600" y="6986954"/>
            <a:ext cx="184731"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0713D32E-6417-AC4B-9204-E93803DD0018}" type="slidenum">
              <a:rPr lang="en-US" smtClean="0"/>
              <a:pPr/>
              <a:t>1</a:t>
            </a:fld>
            <a:endParaRPr lang="en-US"/>
          </a:p>
        </p:txBody>
      </p:sp>
    </p:spTree>
    <p:extLst>
      <p:ext uri="{BB962C8B-B14F-4D97-AF65-F5344CB8AC3E}">
        <p14:creationId xmlns:p14="http://schemas.microsoft.com/office/powerpoint/2010/main" val="69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Whole service approach </a:t>
            </a:r>
          </a:p>
        </p:txBody>
      </p:sp>
      <p:sp>
        <p:nvSpPr>
          <p:cNvPr id="3" name="Content Placeholder 2"/>
          <p:cNvSpPr>
            <a:spLocks noGrp="1"/>
          </p:cNvSpPr>
          <p:nvPr>
            <p:ph idx="1"/>
          </p:nvPr>
        </p:nvSpPr>
        <p:spPr/>
        <p:txBody>
          <a:bodyPr/>
          <a:lstStyle/>
          <a:p>
            <a:r>
              <a:rPr lang="en-GB" dirty="0"/>
              <a:t>Unite professional groups to support further development of efficient and productive teams- realise the full potential of all staff and meet the needs of the population served.</a:t>
            </a:r>
          </a:p>
          <a:p>
            <a:r>
              <a:rPr lang="en-GB" b="1" dirty="0"/>
              <a:t>Example : eye health whole workforce approach</a:t>
            </a:r>
          </a:p>
          <a:p>
            <a:r>
              <a:rPr lang="en-GB" dirty="0"/>
              <a:t>Royal College of </a:t>
            </a:r>
            <a:r>
              <a:rPr lang="en-GB" dirty="0" err="1"/>
              <a:t>Opthamologists</a:t>
            </a:r>
            <a:r>
              <a:rPr lang="en-GB" dirty="0"/>
              <a:t>, the College of Optometrists, the British and Irish </a:t>
            </a:r>
            <a:r>
              <a:rPr lang="en-GB" dirty="0" err="1"/>
              <a:t>Orthoptic</a:t>
            </a:r>
            <a:r>
              <a:rPr lang="en-GB" dirty="0"/>
              <a:t> Society and the Royal College of Nursing developed a common clinical competency framework in 2017 </a:t>
            </a:r>
          </a:p>
          <a:p>
            <a:r>
              <a:rPr lang="en-GB" dirty="0"/>
              <a:t>Framework for the contribution and future potential of the workforce to be better understood at 3 levels of practice from support worker to ACP and beyond. </a:t>
            </a:r>
          </a:p>
        </p:txBody>
      </p:sp>
      <p:sp>
        <p:nvSpPr>
          <p:cNvPr id="5" name="Slide Number Placeholder 4"/>
          <p:cNvSpPr>
            <a:spLocks noGrp="1"/>
          </p:cNvSpPr>
          <p:nvPr>
            <p:ph type="sldNum" sz="quarter" idx="12"/>
          </p:nvPr>
        </p:nvSpPr>
        <p:spPr/>
        <p:txBody>
          <a:bodyPr/>
          <a:lstStyle/>
          <a:p>
            <a:fld id="{0713D32E-6417-AC4B-9204-E93803DD0018}" type="slidenum">
              <a:rPr lang="en-US" smtClean="0"/>
              <a:pPr/>
              <a:t>10</a:t>
            </a:fld>
            <a:endParaRPr lang="en-US"/>
          </a:p>
        </p:txBody>
      </p:sp>
      <p:pic>
        <p:nvPicPr>
          <p:cNvPr id="4" name="Picture 3"/>
          <p:cNvPicPr>
            <a:picLocks noChangeAspect="1"/>
          </p:cNvPicPr>
          <p:nvPr/>
        </p:nvPicPr>
        <p:blipFill>
          <a:blip r:embed="rId3"/>
          <a:stretch>
            <a:fillRect/>
          </a:stretch>
        </p:blipFill>
        <p:spPr>
          <a:xfrm>
            <a:off x="6841421" y="295313"/>
            <a:ext cx="2390422" cy="1462844"/>
          </a:xfrm>
          <a:prstGeom prst="rect">
            <a:avLst/>
          </a:prstGeom>
          <a:effectLst>
            <a:outerShdw blurRad="50800" dist="50800" dir="5400000" algn="ctr" rotWithShape="0">
              <a:srgbClr val="000000">
                <a:alpha val="0"/>
              </a:srgbClr>
            </a:outerShdw>
          </a:effectLst>
        </p:spPr>
      </p:pic>
      <p:sp>
        <p:nvSpPr>
          <p:cNvPr id="6" name="Rectangle 5"/>
          <p:cNvSpPr/>
          <p:nvPr/>
        </p:nvSpPr>
        <p:spPr>
          <a:xfrm>
            <a:off x="4807657" y="6158935"/>
            <a:ext cx="6096000" cy="215444"/>
          </a:xfrm>
          <a:prstGeom prst="rect">
            <a:avLst/>
          </a:prstGeom>
        </p:spPr>
        <p:txBody>
          <a:bodyPr>
            <a:spAutoFit/>
          </a:bodyPr>
          <a:lstStyle/>
          <a:p>
            <a:r>
              <a:rPr lang="en-GB" sz="800" dirty="0"/>
              <a:t>https://www.rcophth.ac.uk/wp-content/uploads/2015/10/RCOphth-The-Way-Forward-Emergency-Eye-Care-300117.pdf</a:t>
            </a:r>
          </a:p>
        </p:txBody>
      </p:sp>
    </p:spTree>
    <p:extLst>
      <p:ext uri="{BB962C8B-B14F-4D97-AF65-F5344CB8AC3E}">
        <p14:creationId xmlns:p14="http://schemas.microsoft.com/office/powerpoint/2010/main" val="343506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Shaping the future - ‘disruptive’  </a:t>
            </a:r>
          </a:p>
        </p:txBody>
      </p:sp>
      <p:sp>
        <p:nvSpPr>
          <p:cNvPr id="3" name="Content Placeholder 2"/>
          <p:cNvSpPr>
            <a:spLocks noGrp="1"/>
          </p:cNvSpPr>
          <p:nvPr>
            <p:ph sz="half" idx="2"/>
          </p:nvPr>
        </p:nvSpPr>
        <p:spPr>
          <a:xfrm>
            <a:off x="6172200" y="1825624"/>
            <a:ext cx="5181600" cy="4814661"/>
          </a:xfrm>
        </p:spPr>
        <p:txBody>
          <a:bodyPr>
            <a:normAutofit fontScale="92500" lnSpcReduction="10000"/>
          </a:bodyPr>
          <a:lstStyle/>
          <a:p>
            <a:r>
              <a:rPr lang="en-GB" b="1" dirty="0"/>
              <a:t>Major ‘Technology review’ 2018</a:t>
            </a:r>
          </a:p>
          <a:p>
            <a:pPr marL="0" indent="0">
              <a:buNone/>
            </a:pPr>
            <a:r>
              <a:rPr lang="en-GB" sz="2400" dirty="0"/>
              <a:t>Government appointment  - Prof Eric </a:t>
            </a:r>
            <a:r>
              <a:rPr lang="en-GB" sz="2400" dirty="0" err="1"/>
              <a:t>Topol</a:t>
            </a:r>
            <a:r>
              <a:rPr lang="en-GB" sz="2400" dirty="0"/>
              <a:t> </a:t>
            </a:r>
          </a:p>
          <a:p>
            <a:pPr lvl="1"/>
            <a:endParaRPr lang="en-GB" dirty="0"/>
          </a:p>
          <a:p>
            <a:pPr lvl="1"/>
            <a:r>
              <a:rPr lang="en-GB" dirty="0"/>
              <a:t>Impact of genomics, machine learning, artificial intelligence, digital technology and robotics – impact on skills and teams</a:t>
            </a:r>
          </a:p>
          <a:p>
            <a:endParaRPr lang="en-GB" dirty="0"/>
          </a:p>
          <a:p>
            <a:pPr lvl="1"/>
            <a:r>
              <a:rPr lang="en-GB" dirty="0"/>
              <a:t>Recognise that models of care can be outdated with technological developments /pathway redesign – </a:t>
            </a:r>
            <a:r>
              <a:rPr lang="en-GB" b="1" dirty="0"/>
              <a:t>but that care and compassion must remain constant </a:t>
            </a:r>
          </a:p>
          <a:p>
            <a:pPr marL="457200" lvl="1" indent="0">
              <a:buNone/>
            </a:pPr>
            <a:endParaRPr lang="en-GB" b="1" dirty="0"/>
          </a:p>
          <a:p>
            <a:pPr lvl="1"/>
            <a:r>
              <a:rPr lang="en-GB" dirty="0"/>
              <a:t>Education requirements </a:t>
            </a:r>
          </a:p>
          <a:p>
            <a:endParaRPr lang="en-GB" dirty="0"/>
          </a:p>
          <a:p>
            <a:endParaRPr lang="en-GB" dirty="0"/>
          </a:p>
        </p:txBody>
      </p:sp>
      <p:sp>
        <p:nvSpPr>
          <p:cNvPr id="5" name="Slide Number Placeholder 4"/>
          <p:cNvSpPr>
            <a:spLocks noGrp="1"/>
          </p:cNvSpPr>
          <p:nvPr>
            <p:ph type="sldNum" sz="quarter" idx="12"/>
          </p:nvPr>
        </p:nvSpPr>
        <p:spPr/>
        <p:txBody>
          <a:bodyPr/>
          <a:lstStyle/>
          <a:p>
            <a:fld id="{0713D32E-6417-AC4B-9204-E93803DD0018}" type="slidenum">
              <a:rPr lang="en-US" smtClean="0"/>
              <a:pPr/>
              <a:t>11</a:t>
            </a:fld>
            <a:endParaRPr lang="en-US"/>
          </a:p>
        </p:txBody>
      </p:sp>
      <p:pic>
        <p:nvPicPr>
          <p:cNvPr id="7" name="Content Placeholder 4"/>
          <p:cNvPicPr>
            <a:picLocks noGrp="1"/>
          </p:cNvPicPr>
          <p:nvPr>
            <p:ph sz="half" idx="1"/>
          </p:nvPr>
        </p:nvPicPr>
        <p:blipFill>
          <a:blip r:embed="rId3"/>
          <a:stretch>
            <a:fillRect/>
          </a:stretch>
        </p:blipFill>
        <p:spPr>
          <a:xfrm>
            <a:off x="838200" y="1936879"/>
            <a:ext cx="5181600" cy="4128830"/>
          </a:xfrm>
          <a:prstGeom prst="rect">
            <a:avLst/>
          </a:prstGeom>
        </p:spPr>
      </p:pic>
      <p:sp>
        <p:nvSpPr>
          <p:cNvPr id="9" name="Rectangle 8"/>
          <p:cNvSpPr/>
          <p:nvPr/>
        </p:nvSpPr>
        <p:spPr>
          <a:xfrm>
            <a:off x="1992753" y="6326513"/>
            <a:ext cx="6096000" cy="215444"/>
          </a:xfrm>
          <a:prstGeom prst="rect">
            <a:avLst/>
          </a:prstGeom>
        </p:spPr>
        <p:txBody>
          <a:bodyPr>
            <a:spAutoFit/>
          </a:bodyPr>
          <a:lstStyle/>
          <a:p>
            <a:r>
              <a:rPr lang="en-GB" sz="800" dirty="0"/>
              <a:t>https://www.hee.nhs.uk/our-work/planning-commissioning/workforce-strategy/cancer-workforce-plan</a:t>
            </a:r>
          </a:p>
        </p:txBody>
      </p:sp>
    </p:spTree>
    <p:extLst>
      <p:ext uri="{BB962C8B-B14F-4D97-AF65-F5344CB8AC3E}">
        <p14:creationId xmlns:p14="http://schemas.microsoft.com/office/powerpoint/2010/main" val="188401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Reflections</a:t>
            </a:r>
          </a:p>
        </p:txBody>
      </p:sp>
      <p:sp>
        <p:nvSpPr>
          <p:cNvPr id="3" name="Content Placeholder 2"/>
          <p:cNvSpPr>
            <a:spLocks noGrp="1"/>
          </p:cNvSpPr>
          <p:nvPr>
            <p:ph idx="1"/>
          </p:nvPr>
        </p:nvSpPr>
        <p:spPr>
          <a:xfrm>
            <a:off x="838200" y="1668463"/>
            <a:ext cx="10515600" cy="4194175"/>
          </a:xfrm>
        </p:spPr>
        <p:txBody>
          <a:bodyPr>
            <a:normAutofit fontScale="85000" lnSpcReduction="20000"/>
          </a:bodyPr>
          <a:lstStyle/>
          <a:p>
            <a:r>
              <a:rPr lang="en-GB" dirty="0"/>
              <a:t>Understanding the </a:t>
            </a:r>
            <a:r>
              <a:rPr lang="en-GB" b="1" dirty="0"/>
              <a:t>collective skills </a:t>
            </a:r>
            <a:r>
              <a:rPr lang="en-GB" dirty="0"/>
              <a:t>across the team</a:t>
            </a:r>
          </a:p>
          <a:p>
            <a:r>
              <a:rPr lang="en-GB" dirty="0"/>
              <a:t>Understand the </a:t>
            </a:r>
            <a:r>
              <a:rPr lang="en-GB" b="1" dirty="0"/>
              <a:t>population need </a:t>
            </a:r>
            <a:r>
              <a:rPr lang="en-GB" dirty="0"/>
              <a:t>for service / team – what matters?</a:t>
            </a:r>
          </a:p>
          <a:p>
            <a:r>
              <a:rPr lang="en-GB" dirty="0"/>
              <a:t>Truly understand what </a:t>
            </a:r>
            <a:r>
              <a:rPr lang="en-GB" b="1" dirty="0"/>
              <a:t>each professional can/could do</a:t>
            </a:r>
          </a:p>
          <a:p>
            <a:r>
              <a:rPr lang="en-GB" dirty="0"/>
              <a:t>What is it that </a:t>
            </a:r>
            <a:r>
              <a:rPr lang="en-GB" b="1" dirty="0"/>
              <a:t>only certain </a:t>
            </a:r>
            <a:r>
              <a:rPr lang="en-GB" dirty="0"/>
              <a:t>professions can do? Is this real?</a:t>
            </a:r>
          </a:p>
          <a:p>
            <a:r>
              <a:rPr lang="en-GB" b="1" dirty="0"/>
              <a:t>How much flex </a:t>
            </a:r>
            <a:r>
              <a:rPr lang="en-GB" dirty="0"/>
              <a:t>do you have in who and what you have?</a:t>
            </a:r>
          </a:p>
          <a:p>
            <a:r>
              <a:rPr lang="en-GB" dirty="0"/>
              <a:t>Foster trust, respect and </a:t>
            </a:r>
            <a:r>
              <a:rPr lang="en-GB" b="1" dirty="0"/>
              <a:t>understanding of roles</a:t>
            </a:r>
          </a:p>
          <a:p>
            <a:r>
              <a:rPr lang="en-GB" b="1" dirty="0"/>
              <a:t>Move beyond </a:t>
            </a:r>
            <a:r>
              <a:rPr lang="en-GB" dirty="0"/>
              <a:t>developing on ‘trusted individual’</a:t>
            </a:r>
          </a:p>
          <a:p>
            <a:r>
              <a:rPr lang="en-GB" dirty="0"/>
              <a:t>Ensure </a:t>
            </a:r>
            <a:r>
              <a:rPr lang="en-GB" b="1" dirty="0"/>
              <a:t>recognisable / mobile qualifications</a:t>
            </a:r>
          </a:p>
          <a:p>
            <a:r>
              <a:rPr lang="en-GB" b="1" dirty="0"/>
              <a:t>Train each other, train together </a:t>
            </a:r>
            <a:r>
              <a:rPr lang="en-GB" dirty="0"/>
              <a:t>at appropriate levels</a:t>
            </a:r>
          </a:p>
          <a:p>
            <a:r>
              <a:rPr lang="en-GB" dirty="0"/>
              <a:t>Positively impact on the learning environment</a:t>
            </a:r>
          </a:p>
          <a:p>
            <a:r>
              <a:rPr lang="en-GB" dirty="0"/>
              <a:t>Ensure </a:t>
            </a:r>
            <a:r>
              <a:rPr lang="en-GB" b="1" dirty="0"/>
              <a:t>public safety and confidence 		Presented by HEE 23 Jan 2018</a:t>
            </a:r>
          </a:p>
        </p:txBody>
      </p:sp>
      <p:sp>
        <p:nvSpPr>
          <p:cNvPr id="4" name="Slide Number Placeholder 3"/>
          <p:cNvSpPr>
            <a:spLocks noGrp="1"/>
          </p:cNvSpPr>
          <p:nvPr>
            <p:ph type="sldNum" sz="quarter" idx="12"/>
          </p:nvPr>
        </p:nvSpPr>
        <p:spPr/>
        <p:txBody>
          <a:bodyPr/>
          <a:lstStyle/>
          <a:p>
            <a:fld id="{0713D32E-6417-AC4B-9204-E93803DD0018}" type="slidenum">
              <a:rPr lang="en-US" smtClean="0"/>
              <a:pPr/>
              <a:t>12</a:t>
            </a:fld>
            <a:endParaRPr lang="en-US"/>
          </a:p>
        </p:txBody>
      </p:sp>
    </p:spTree>
    <p:extLst>
      <p:ext uri="{BB962C8B-B14F-4D97-AF65-F5344CB8AC3E}">
        <p14:creationId xmlns:p14="http://schemas.microsoft.com/office/powerpoint/2010/main" val="77209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Workforce </a:t>
            </a:r>
          </a:p>
        </p:txBody>
      </p:sp>
      <p:sp>
        <p:nvSpPr>
          <p:cNvPr id="3" name="Content Placeholder 2"/>
          <p:cNvSpPr>
            <a:spLocks noGrp="1"/>
          </p:cNvSpPr>
          <p:nvPr>
            <p:ph sz="half" idx="1"/>
          </p:nvPr>
        </p:nvSpPr>
        <p:spPr/>
        <p:txBody>
          <a:bodyPr/>
          <a:lstStyle/>
          <a:p>
            <a:endParaRPr lang="en-GB" dirty="0"/>
          </a:p>
        </p:txBody>
      </p:sp>
      <p:pic>
        <p:nvPicPr>
          <p:cNvPr id="10" name="Content Placeholder 9"/>
          <p:cNvPicPr>
            <a:picLocks noGrp="1" noChangeAspect="1"/>
          </p:cNvPicPr>
          <p:nvPr>
            <p:ph sz="half" idx="2"/>
          </p:nvPr>
        </p:nvPicPr>
        <p:blipFill>
          <a:blip r:embed="rId3"/>
          <a:stretch>
            <a:fillRect/>
          </a:stretch>
        </p:blipFill>
        <p:spPr>
          <a:xfrm>
            <a:off x="838200" y="1690688"/>
            <a:ext cx="2716968" cy="403976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0713D32E-6417-AC4B-9204-E93803DD0018}" type="slidenum">
              <a:rPr lang="en-US" smtClean="0"/>
              <a:pPr/>
              <a:t>13</a:t>
            </a:fld>
            <a:endParaRPr lang="en-US"/>
          </a:p>
        </p:txBody>
      </p:sp>
      <p:pic>
        <p:nvPicPr>
          <p:cNvPr id="12" name="Picture 11"/>
          <p:cNvPicPr>
            <a:picLocks noChangeAspect="1"/>
          </p:cNvPicPr>
          <p:nvPr/>
        </p:nvPicPr>
        <p:blipFill>
          <a:blip r:embed="rId4"/>
          <a:stretch>
            <a:fillRect/>
          </a:stretch>
        </p:blipFill>
        <p:spPr>
          <a:xfrm>
            <a:off x="5071907" y="4712731"/>
            <a:ext cx="6620331" cy="1464232"/>
          </a:xfrm>
          <a:prstGeom prst="rect">
            <a:avLst/>
          </a:prstGeom>
        </p:spPr>
      </p:pic>
      <p:sp>
        <p:nvSpPr>
          <p:cNvPr id="4" name="TextBox 3"/>
          <p:cNvSpPr txBox="1"/>
          <p:nvPr/>
        </p:nvSpPr>
        <p:spPr>
          <a:xfrm>
            <a:off x="1574844" y="6396335"/>
            <a:ext cx="4135187" cy="461665"/>
          </a:xfrm>
          <a:prstGeom prst="rect">
            <a:avLst/>
          </a:prstGeom>
          <a:noFill/>
        </p:spPr>
        <p:txBody>
          <a:bodyPr wrap="square" rtlCol="0">
            <a:spAutoFit/>
          </a:bodyPr>
          <a:lstStyle/>
          <a:p>
            <a:r>
              <a:rPr lang="en-GB" sz="800" dirty="0">
                <a:hlinkClick r:id="rId5"/>
              </a:rPr>
              <a:t>https://www.hee.nhs.uk/sites/default/files/documents/Facing%20the%20Facts%252c%20Shaping%20the%20Future%20%281%29.pdf</a:t>
            </a:r>
            <a:endParaRPr lang="en-GB" sz="800" dirty="0"/>
          </a:p>
          <a:p>
            <a:endParaRPr lang="en-GB" sz="800" dirty="0"/>
          </a:p>
        </p:txBody>
      </p:sp>
      <p:sp>
        <p:nvSpPr>
          <p:cNvPr id="7" name="Rectangle 6"/>
          <p:cNvSpPr/>
          <p:nvPr/>
        </p:nvSpPr>
        <p:spPr>
          <a:xfrm>
            <a:off x="5029200" y="2653605"/>
            <a:ext cx="6096000" cy="1754326"/>
          </a:xfrm>
          <a:prstGeom prst="rect">
            <a:avLst/>
          </a:prstGeom>
        </p:spPr>
        <p:txBody>
          <a:bodyPr>
            <a:spAutoFit/>
          </a:bodyPr>
          <a:lstStyle/>
          <a:p>
            <a:pPr marL="285750" indent="-285750">
              <a:buFont typeface="Arial" panose="020B0604020202020204" pitchFamily="34" charset="0"/>
              <a:buChar char="•"/>
            </a:pPr>
            <a:r>
              <a:rPr lang="en-GB" dirty="0"/>
              <a:t>Securing the supply of staff </a:t>
            </a:r>
          </a:p>
          <a:p>
            <a:pPr marL="285750" indent="-285750">
              <a:buFont typeface="Arial" panose="020B0604020202020204" pitchFamily="34" charset="0"/>
              <a:buChar char="•"/>
            </a:pPr>
            <a:r>
              <a:rPr lang="en-GB" dirty="0"/>
              <a:t>Enabling a flexible and adaptable workforce</a:t>
            </a:r>
          </a:p>
          <a:p>
            <a:pPr marL="285750" indent="-285750">
              <a:buFont typeface="Arial" panose="020B0604020202020204" pitchFamily="34" charset="0"/>
              <a:buChar char="•"/>
            </a:pPr>
            <a:r>
              <a:rPr lang="en-GB" dirty="0"/>
              <a:t>Widening participation / broad career pathways</a:t>
            </a:r>
          </a:p>
          <a:p>
            <a:pPr marL="285750" indent="-285750">
              <a:buFont typeface="Arial" panose="020B0604020202020204" pitchFamily="34" charset="0"/>
              <a:buChar char="•"/>
            </a:pPr>
            <a:r>
              <a:rPr lang="en-GB" dirty="0"/>
              <a:t>Service  development/ workforce plans/ financial impact/ restraints are integrated </a:t>
            </a:r>
          </a:p>
          <a:p>
            <a:pPr marL="285750" indent="-285750">
              <a:buFont typeface="Arial" panose="020B0604020202020204" pitchFamily="34" charset="0"/>
              <a:buChar char="•"/>
            </a:pPr>
            <a:r>
              <a:rPr lang="en-GB" dirty="0"/>
              <a:t>‘Modern employers’</a:t>
            </a:r>
          </a:p>
        </p:txBody>
      </p:sp>
    </p:spTree>
    <p:extLst>
      <p:ext uri="{BB962C8B-B14F-4D97-AF65-F5344CB8AC3E}">
        <p14:creationId xmlns:p14="http://schemas.microsoft.com/office/powerpoint/2010/main" val="51251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Settings ………..</a:t>
            </a:r>
          </a:p>
        </p:txBody>
      </p:sp>
      <p:sp>
        <p:nvSpPr>
          <p:cNvPr id="3" name="Content Placeholder 2"/>
          <p:cNvSpPr>
            <a:spLocks noGrp="1"/>
          </p:cNvSpPr>
          <p:nvPr>
            <p:ph idx="1"/>
          </p:nvPr>
        </p:nvSpPr>
        <p:spPr/>
        <p:txBody>
          <a:bodyPr>
            <a:normAutofit/>
          </a:bodyPr>
          <a:lstStyle/>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Population based planning </a:t>
            </a:r>
          </a:p>
          <a:p>
            <a:pPr lvl="1"/>
            <a:r>
              <a:rPr lang="en-GB" sz="1400" dirty="0"/>
              <a:t>Hospitals / Regions Cancer Alliances/ partnerships</a:t>
            </a:r>
          </a:p>
          <a:p>
            <a:pPr marL="0" indent="0">
              <a:buNone/>
            </a:pPr>
            <a:endParaRPr lang="en-GB" sz="1400" dirty="0"/>
          </a:p>
        </p:txBody>
      </p:sp>
      <p:sp>
        <p:nvSpPr>
          <p:cNvPr id="5" name="Slide Number Placeholder 4"/>
          <p:cNvSpPr>
            <a:spLocks noGrp="1"/>
          </p:cNvSpPr>
          <p:nvPr>
            <p:ph type="sldNum" sz="quarter" idx="12"/>
          </p:nvPr>
        </p:nvSpPr>
        <p:spPr>
          <a:xfrm>
            <a:off x="8356921" y="6419622"/>
            <a:ext cx="2603339" cy="274638"/>
          </a:xfrm>
        </p:spPr>
        <p:txBody>
          <a:bodyPr/>
          <a:lstStyle/>
          <a:p>
            <a:fld id="{0713D32E-6417-AC4B-9204-E93803DD0018}" type="slidenum">
              <a:rPr lang="en-US" smtClean="0"/>
              <a:pPr/>
              <a:t>2</a:t>
            </a:fld>
            <a:endParaRPr lang="en-US"/>
          </a:p>
        </p:txBody>
      </p:sp>
      <p:pic>
        <p:nvPicPr>
          <p:cNvPr id="4" name="Picture 3"/>
          <p:cNvPicPr>
            <a:picLocks noChangeAspect="1"/>
          </p:cNvPicPr>
          <p:nvPr/>
        </p:nvPicPr>
        <p:blipFill>
          <a:blip r:embed="rId3"/>
          <a:stretch>
            <a:fillRect/>
          </a:stretch>
        </p:blipFill>
        <p:spPr>
          <a:xfrm>
            <a:off x="8356921" y="1568614"/>
            <a:ext cx="3041350" cy="3581856"/>
          </a:xfrm>
          <a:prstGeom prst="rect">
            <a:avLst/>
          </a:prstGeom>
          <a:ln>
            <a:solidFill>
              <a:schemeClr val="tx1"/>
            </a:solidFill>
          </a:ln>
        </p:spPr>
      </p:pic>
      <p:sp>
        <p:nvSpPr>
          <p:cNvPr id="7" name="Rectangle 6"/>
          <p:cNvSpPr/>
          <p:nvPr/>
        </p:nvSpPr>
        <p:spPr>
          <a:xfrm>
            <a:off x="6934200" y="6204178"/>
            <a:ext cx="6096000" cy="215444"/>
          </a:xfrm>
          <a:prstGeom prst="rect">
            <a:avLst/>
          </a:prstGeom>
        </p:spPr>
        <p:txBody>
          <a:bodyPr>
            <a:spAutoFit/>
          </a:bodyPr>
          <a:lstStyle/>
          <a:p>
            <a:r>
              <a:rPr lang="en-GB" sz="800" dirty="0"/>
              <a:t>https://www.england.nhs.uk/wp-content/uploads/2018/01/acute-care-collaboration-learning.pdf</a:t>
            </a:r>
          </a:p>
        </p:txBody>
      </p:sp>
      <p:pic>
        <p:nvPicPr>
          <p:cNvPr id="6" name="Picture 5"/>
          <p:cNvPicPr>
            <a:picLocks noChangeAspect="1"/>
          </p:cNvPicPr>
          <p:nvPr/>
        </p:nvPicPr>
        <p:blipFill>
          <a:blip r:embed="rId4"/>
          <a:stretch>
            <a:fillRect/>
          </a:stretch>
        </p:blipFill>
        <p:spPr>
          <a:xfrm>
            <a:off x="626593" y="203974"/>
            <a:ext cx="6706427" cy="5108198"/>
          </a:xfrm>
          <a:prstGeom prst="rect">
            <a:avLst/>
          </a:prstGeom>
        </p:spPr>
      </p:pic>
      <p:sp>
        <p:nvSpPr>
          <p:cNvPr id="9" name="Oval 8"/>
          <p:cNvSpPr/>
          <p:nvPr/>
        </p:nvSpPr>
        <p:spPr>
          <a:xfrm>
            <a:off x="5861835" y="669716"/>
            <a:ext cx="1566009" cy="25816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071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team-working document review</a:t>
            </a:r>
          </a:p>
        </p:txBody>
      </p:sp>
      <p:pic>
        <p:nvPicPr>
          <p:cNvPr id="5" name="Content Placeholder 4"/>
          <p:cNvPicPr>
            <a:picLocks noGrp="1" noChangeAspect="1"/>
          </p:cNvPicPr>
          <p:nvPr>
            <p:ph sz="half" idx="1"/>
          </p:nvPr>
        </p:nvPicPr>
        <p:blipFill>
          <a:blip r:embed="rId2"/>
          <a:stretch>
            <a:fillRect/>
          </a:stretch>
        </p:blipFill>
        <p:spPr>
          <a:xfrm>
            <a:off x="1936488" y="1690688"/>
            <a:ext cx="2683137" cy="3744015"/>
          </a:xfrm>
          <a:prstGeom prst="rect">
            <a:avLst/>
          </a:prstGeom>
          <a:ln>
            <a:solidFill>
              <a:schemeClr val="tx1"/>
            </a:solidFill>
          </a:ln>
        </p:spPr>
      </p:pic>
      <p:sp>
        <p:nvSpPr>
          <p:cNvPr id="6" name="Content Placeholder 5"/>
          <p:cNvSpPr>
            <a:spLocks noGrp="1"/>
          </p:cNvSpPr>
          <p:nvPr>
            <p:ph sz="half" idx="2"/>
          </p:nvPr>
        </p:nvSpPr>
        <p:spPr>
          <a:xfrm>
            <a:off x="6172199" y="1825625"/>
            <a:ext cx="5669733" cy="4351338"/>
          </a:xfrm>
        </p:spPr>
        <p:txBody>
          <a:bodyPr>
            <a:normAutofit fontScale="55000" lnSpcReduction="20000"/>
          </a:bodyPr>
          <a:lstStyle/>
          <a:p>
            <a:pPr marL="0" indent="0">
              <a:buNone/>
            </a:pPr>
            <a:r>
              <a:rPr lang="en-GB" sz="2200" b="1" dirty="0"/>
              <a:t>Working party established</a:t>
            </a:r>
          </a:p>
          <a:p>
            <a:pPr marL="0" indent="0">
              <a:buNone/>
            </a:pPr>
            <a:r>
              <a:rPr lang="en-GB" sz="2200" b="1" dirty="0"/>
              <a:t>Goal: publication autumn 2018 </a:t>
            </a:r>
          </a:p>
          <a:p>
            <a:pPr marL="0" indent="0">
              <a:buNone/>
            </a:pPr>
            <a:r>
              <a:rPr lang="en-GB" sz="2200" b="1" dirty="0"/>
              <a:t>Objectives:</a:t>
            </a:r>
          </a:p>
          <a:p>
            <a:pPr marL="0" indent="0">
              <a:buNone/>
            </a:pPr>
            <a:r>
              <a:rPr lang="en-GB" sz="2200" b="1" dirty="0"/>
              <a:t>	</a:t>
            </a:r>
            <a:r>
              <a:rPr lang="en-GB" sz="2200" dirty="0"/>
              <a:t>Take account of the current context</a:t>
            </a:r>
          </a:p>
          <a:p>
            <a:pPr marL="0" indent="0">
              <a:buNone/>
            </a:pPr>
            <a:r>
              <a:rPr lang="en-GB" sz="2200" dirty="0"/>
              <a:t>	Retain &amp; build upon the principles defined in 2012 guidance</a:t>
            </a:r>
          </a:p>
          <a:p>
            <a:pPr marL="0" indent="0">
              <a:buNone/>
            </a:pPr>
            <a:r>
              <a:rPr lang="en-GB" sz="2200" dirty="0"/>
              <a:t>	Embed ISAS – quality service - patient at the heart</a:t>
            </a:r>
          </a:p>
          <a:p>
            <a:pPr marL="0" indent="0">
              <a:buNone/>
            </a:pPr>
            <a:r>
              <a:rPr lang="en-GB" sz="2200" dirty="0"/>
              <a:t>	All aspects of team working – not solely reporting</a:t>
            </a:r>
          </a:p>
          <a:p>
            <a:pPr marL="0" indent="0">
              <a:buNone/>
            </a:pPr>
            <a:r>
              <a:rPr lang="en-GB" sz="2200" b="1" dirty="0"/>
              <a:t>	</a:t>
            </a:r>
          </a:p>
          <a:p>
            <a:pPr marL="0" indent="0">
              <a:buNone/>
            </a:pPr>
            <a:r>
              <a:rPr lang="en-GB" sz="2200" b="1" dirty="0"/>
              <a:t>Working party comprises</a:t>
            </a:r>
          </a:p>
          <a:p>
            <a:r>
              <a:rPr lang="en-GB" sz="2200" dirty="0"/>
              <a:t>RCR-Dr Andy Smethurst</a:t>
            </a:r>
          </a:p>
          <a:p>
            <a:r>
              <a:rPr lang="en-GB" sz="2200" dirty="0"/>
              <a:t>RCR-Dr Jonathan Hopkins</a:t>
            </a:r>
          </a:p>
          <a:p>
            <a:r>
              <a:rPr lang="en-GB" sz="2200" dirty="0" err="1"/>
              <a:t>SCoR</a:t>
            </a:r>
            <a:r>
              <a:rPr lang="en-GB" sz="2200" dirty="0"/>
              <a:t> -Penny Owens</a:t>
            </a:r>
          </a:p>
          <a:p>
            <a:r>
              <a:rPr lang="en-GB" sz="2200" dirty="0" err="1"/>
              <a:t>SCoR</a:t>
            </a:r>
            <a:r>
              <a:rPr lang="en-GB" sz="2200" dirty="0"/>
              <a:t> -Charlotte Beardmore</a:t>
            </a:r>
          </a:p>
          <a:p>
            <a:pPr marL="0" indent="0">
              <a:buNone/>
            </a:pPr>
            <a:r>
              <a:rPr lang="en-GB" sz="2200" dirty="0"/>
              <a:t>Project Manager  – </a:t>
            </a:r>
            <a:r>
              <a:rPr lang="en-GB" sz="2200" dirty="0" err="1"/>
              <a:t>Fionnuala</a:t>
            </a:r>
            <a:r>
              <a:rPr lang="en-GB" sz="2200" dirty="0"/>
              <a:t> </a:t>
            </a:r>
            <a:r>
              <a:rPr lang="en-GB" sz="2200" dirty="0" err="1"/>
              <a:t>Morrisey</a:t>
            </a:r>
            <a:r>
              <a:rPr lang="en-GB" sz="2200" dirty="0"/>
              <a:t>  &amp; Senior Manager - Tania </a:t>
            </a:r>
            <a:r>
              <a:rPr lang="en-GB" sz="2200" dirty="0" err="1"/>
              <a:t>Vanburen</a:t>
            </a:r>
            <a:endParaRPr lang="en-GB" sz="2200" dirty="0"/>
          </a:p>
          <a:p>
            <a:pPr marL="0" indent="0">
              <a:buNone/>
            </a:pPr>
            <a:endParaRPr lang="en-GB" sz="2200" dirty="0"/>
          </a:p>
          <a:p>
            <a:pPr marL="0" indent="0">
              <a:buNone/>
            </a:pPr>
            <a:r>
              <a:rPr lang="en-GB" sz="2200" dirty="0"/>
              <a:t>1</a:t>
            </a:r>
            <a:r>
              <a:rPr lang="en-GB" sz="2200" baseline="30000" dirty="0"/>
              <a:t>st</a:t>
            </a:r>
            <a:r>
              <a:rPr lang="en-GB" sz="2200" dirty="0"/>
              <a:t> meeting August 2017  followed by a mix of face to face and telephone conference calls - focusing on specific sections – approximately 7 meetings to date. </a:t>
            </a:r>
          </a:p>
          <a:p>
            <a:pPr marL="0" indent="0">
              <a:buNone/>
            </a:pPr>
            <a:endParaRPr lang="en-GB" sz="2600" dirty="0"/>
          </a:p>
        </p:txBody>
      </p:sp>
      <p:sp>
        <p:nvSpPr>
          <p:cNvPr id="4" name="Slide Number Placeholder 3"/>
          <p:cNvSpPr>
            <a:spLocks noGrp="1"/>
          </p:cNvSpPr>
          <p:nvPr>
            <p:ph type="sldNum" sz="quarter" idx="12"/>
          </p:nvPr>
        </p:nvSpPr>
        <p:spPr/>
        <p:txBody>
          <a:bodyPr/>
          <a:lstStyle/>
          <a:p>
            <a:fld id="{0713D32E-6417-AC4B-9204-E93803DD0018}" type="slidenum">
              <a:rPr lang="en-US" smtClean="0"/>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488" y="5507038"/>
            <a:ext cx="3695700" cy="1238250"/>
          </a:xfrm>
          <a:prstGeom prst="rect">
            <a:avLst/>
          </a:prstGeom>
        </p:spPr>
      </p:pic>
    </p:spTree>
    <p:extLst>
      <p:ext uri="{BB962C8B-B14F-4D97-AF65-F5344CB8AC3E}">
        <p14:creationId xmlns:p14="http://schemas.microsoft.com/office/powerpoint/2010/main" val="201954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HEE led work</a:t>
            </a:r>
          </a:p>
        </p:txBody>
      </p:sp>
      <p:sp>
        <p:nvSpPr>
          <p:cNvPr id="3" name="Content Placeholder 2"/>
          <p:cNvSpPr>
            <a:spLocks noGrp="1"/>
          </p:cNvSpPr>
          <p:nvPr>
            <p:ph sz="half" idx="1"/>
          </p:nvPr>
        </p:nvSpPr>
        <p:spPr/>
        <p:txBody>
          <a:bodyPr>
            <a:normAutofit/>
          </a:bodyPr>
          <a:lstStyle/>
          <a:p>
            <a:r>
              <a:rPr lang="en-GB" dirty="0"/>
              <a:t>1</a:t>
            </a:r>
            <a:r>
              <a:rPr lang="en-GB" baseline="30000" dirty="0"/>
              <a:t>st</a:t>
            </a:r>
            <a:r>
              <a:rPr lang="en-GB" dirty="0"/>
              <a:t> meeting December 2017</a:t>
            </a:r>
          </a:p>
          <a:p>
            <a:r>
              <a:rPr lang="en-GB" dirty="0"/>
              <a:t>2</a:t>
            </a:r>
            <a:r>
              <a:rPr lang="en-GB" baseline="30000" dirty="0"/>
              <a:t>nd</a:t>
            </a:r>
            <a:r>
              <a:rPr lang="en-GB" dirty="0"/>
              <a:t> meeting January 2018 </a:t>
            </a:r>
          </a:p>
          <a:p>
            <a:endParaRPr lang="en-GB" dirty="0"/>
          </a:p>
          <a:p>
            <a:r>
              <a:rPr lang="en-GB" dirty="0"/>
              <a:t>Explore opportunities for the development of national reporting standards &amp; assessment</a:t>
            </a:r>
          </a:p>
          <a:p>
            <a:r>
              <a:rPr lang="en-GB" dirty="0"/>
              <a:t>Funding to support a programme of work </a:t>
            </a:r>
          </a:p>
        </p:txBody>
      </p:sp>
      <p:sp>
        <p:nvSpPr>
          <p:cNvPr id="5" name="Slide Number Placeholder 4"/>
          <p:cNvSpPr>
            <a:spLocks noGrp="1"/>
          </p:cNvSpPr>
          <p:nvPr>
            <p:ph type="sldNum" sz="quarter" idx="12"/>
          </p:nvPr>
        </p:nvSpPr>
        <p:spPr/>
        <p:txBody>
          <a:bodyPr/>
          <a:lstStyle/>
          <a:p>
            <a:fld id="{0713D32E-6417-AC4B-9204-E93803DD0018}" type="slidenum">
              <a:rPr lang="en-US" smtClean="0"/>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100" y="1894378"/>
            <a:ext cx="2857500" cy="2266950"/>
          </a:xfrm>
          <a:prstGeom prst="rect">
            <a:avLst/>
          </a:prstGeom>
        </p:spPr>
      </p:pic>
      <p:sp>
        <p:nvSpPr>
          <p:cNvPr id="8" name="Oval 7"/>
          <p:cNvSpPr/>
          <p:nvPr/>
        </p:nvSpPr>
        <p:spPr>
          <a:xfrm>
            <a:off x="4986737" y="4648269"/>
            <a:ext cx="4617267" cy="1955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Health Education England (HEE) commitment </a:t>
            </a:r>
          </a:p>
          <a:p>
            <a:pPr algn="ctr"/>
            <a:r>
              <a:rPr lang="en-GB" dirty="0"/>
              <a:t>Investment in 300 + reporting radiographers – announced Dec 2017 &amp; in the system by 2021</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43897" y="2321231"/>
            <a:ext cx="3238500" cy="215507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7409" y="5839485"/>
            <a:ext cx="1569976" cy="1018515"/>
          </a:xfrm>
          <a:prstGeom prst="rect">
            <a:avLst/>
          </a:prstGeom>
        </p:spPr>
      </p:pic>
    </p:spTree>
    <p:extLst>
      <p:ext uri="{BB962C8B-B14F-4D97-AF65-F5344CB8AC3E}">
        <p14:creationId xmlns:p14="http://schemas.microsoft.com/office/powerpoint/2010/main" val="42851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UKRCO 2018 </a:t>
            </a:r>
          </a:p>
        </p:txBody>
      </p:sp>
      <p:sp>
        <p:nvSpPr>
          <p:cNvPr id="3" name="Content Placeholder 2"/>
          <p:cNvSpPr>
            <a:spLocks noGrp="1"/>
          </p:cNvSpPr>
          <p:nvPr>
            <p:ph sz="half" idx="1"/>
          </p:nvPr>
        </p:nvSpPr>
        <p:spPr/>
        <p:txBody>
          <a:bodyPr>
            <a:normAutofit lnSpcReduction="10000"/>
          </a:bodyPr>
          <a:lstStyle/>
          <a:p>
            <a:r>
              <a:rPr lang="en-GB" b="1" i="1" dirty="0"/>
              <a:t>Evolution or Revolution: The radiology reporting workforce</a:t>
            </a:r>
          </a:p>
          <a:p>
            <a:endParaRPr lang="en-GB" b="1" i="1" dirty="0"/>
          </a:p>
          <a:p>
            <a:endParaRPr lang="en-GB" b="1" i="1" dirty="0"/>
          </a:p>
          <a:p>
            <a:pPr marL="0" indent="0">
              <a:buNone/>
            </a:pPr>
            <a:endParaRPr lang="en-GB" dirty="0"/>
          </a:p>
        </p:txBody>
      </p:sp>
      <p:sp>
        <p:nvSpPr>
          <p:cNvPr id="4" name="Content Placeholder 3"/>
          <p:cNvSpPr>
            <a:spLocks noGrp="1"/>
          </p:cNvSpPr>
          <p:nvPr>
            <p:ph sz="half" idx="2"/>
          </p:nvPr>
        </p:nvSpPr>
        <p:spPr>
          <a:ln>
            <a:solidFill>
              <a:schemeClr val="accent1">
                <a:lumMod val="50000"/>
              </a:schemeClr>
            </a:solidFill>
          </a:ln>
        </p:spPr>
        <p:txBody>
          <a:bodyPr>
            <a:normAutofit lnSpcReduction="10000"/>
          </a:bodyPr>
          <a:lstStyle/>
          <a:p>
            <a:r>
              <a:rPr lang="en-GB" i="1" dirty="0"/>
              <a:t>Developing an integrated reporting team, a decade’s experience  </a:t>
            </a:r>
          </a:p>
          <a:p>
            <a:pPr marL="0" indent="0">
              <a:buNone/>
            </a:pPr>
            <a:r>
              <a:rPr lang="en-GB" i="1" dirty="0"/>
              <a:t>Speakers Bev Snaith and Dr Nick Spencer </a:t>
            </a:r>
          </a:p>
          <a:p>
            <a:endParaRPr lang="en-GB" i="1" dirty="0"/>
          </a:p>
          <a:p>
            <a:r>
              <a:rPr lang="en-GB" i="1" dirty="0"/>
              <a:t>Shaping Standards for the future reporting team </a:t>
            </a:r>
          </a:p>
          <a:p>
            <a:pPr marL="0" indent="0">
              <a:buNone/>
            </a:pPr>
            <a:r>
              <a:rPr lang="en-GB" i="1" dirty="0"/>
              <a:t>Speakers Charlotte Beardmore and Dr Andrew Smethurst </a:t>
            </a:r>
            <a:endParaRPr lang="en-GB" dirty="0"/>
          </a:p>
        </p:txBody>
      </p:sp>
      <p:sp>
        <p:nvSpPr>
          <p:cNvPr id="5" name="Slide Number Placeholder 4"/>
          <p:cNvSpPr>
            <a:spLocks noGrp="1"/>
          </p:cNvSpPr>
          <p:nvPr>
            <p:ph type="sldNum" sz="quarter" idx="12"/>
          </p:nvPr>
        </p:nvSpPr>
        <p:spPr/>
        <p:txBody>
          <a:bodyPr/>
          <a:lstStyle/>
          <a:p>
            <a:fld id="{0713D32E-6417-AC4B-9204-E93803DD0018}" type="slidenum">
              <a:rPr lang="en-US" smtClean="0"/>
              <a:pPr/>
              <a:t>5</a:t>
            </a:fld>
            <a:endParaRPr lang="en-US"/>
          </a:p>
        </p:txBody>
      </p:sp>
      <p:pic>
        <p:nvPicPr>
          <p:cNvPr id="6" name="Picture 5"/>
          <p:cNvPicPr>
            <a:picLocks noChangeAspect="1"/>
          </p:cNvPicPr>
          <p:nvPr/>
        </p:nvPicPr>
        <p:blipFill>
          <a:blip r:embed="rId2"/>
          <a:stretch>
            <a:fillRect/>
          </a:stretch>
        </p:blipFill>
        <p:spPr>
          <a:xfrm>
            <a:off x="1085850" y="3014434"/>
            <a:ext cx="4510087" cy="2357665"/>
          </a:xfrm>
          <a:prstGeom prst="rect">
            <a:avLst/>
          </a:prstGeom>
          <a:ln>
            <a:solidFill>
              <a:schemeClr val="tx1"/>
            </a:solidFill>
          </a:ln>
        </p:spPr>
      </p:pic>
    </p:spTree>
    <p:extLst>
      <p:ext uri="{BB962C8B-B14F-4D97-AF65-F5344CB8AC3E}">
        <p14:creationId xmlns:p14="http://schemas.microsoft.com/office/powerpoint/2010/main" val="139785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 workforce priorities</a:t>
            </a:r>
          </a:p>
        </p:txBody>
      </p:sp>
      <p:pic>
        <p:nvPicPr>
          <p:cNvPr id="4" name="Content Placeholder 3"/>
          <p:cNvPicPr>
            <a:picLocks noGrp="1"/>
          </p:cNvPicPr>
          <p:nvPr>
            <p:ph idx="1"/>
          </p:nvPr>
        </p:nvPicPr>
        <p:blipFill>
          <a:blip r:embed="rId3"/>
          <a:stretch>
            <a:fillRect/>
          </a:stretch>
        </p:blipFill>
        <p:spPr>
          <a:xfrm>
            <a:off x="1482279" y="1648971"/>
            <a:ext cx="3950047" cy="4351338"/>
          </a:xfrm>
          <a:prstGeom prst="rect">
            <a:avLst/>
          </a:prstGeom>
          <a:ln>
            <a:solidFill>
              <a:schemeClr val="tx1"/>
            </a:solidFill>
          </a:ln>
        </p:spPr>
      </p:pic>
      <p:pic>
        <p:nvPicPr>
          <p:cNvPr id="5" name="Picture 4"/>
          <p:cNvPicPr/>
          <p:nvPr/>
        </p:nvPicPr>
        <p:blipFill>
          <a:blip r:embed="rId4"/>
          <a:stretch>
            <a:fillRect/>
          </a:stretch>
        </p:blipFill>
        <p:spPr>
          <a:xfrm>
            <a:off x="6076405" y="2304257"/>
            <a:ext cx="5731510" cy="3124200"/>
          </a:xfrm>
          <a:prstGeom prst="rect">
            <a:avLst/>
          </a:prstGeom>
        </p:spPr>
      </p:pic>
      <p:sp>
        <p:nvSpPr>
          <p:cNvPr id="3" name="TextBox 2"/>
          <p:cNvSpPr txBox="1"/>
          <p:nvPr/>
        </p:nvSpPr>
        <p:spPr>
          <a:xfrm>
            <a:off x="1465981" y="4338346"/>
            <a:ext cx="3966345" cy="1477328"/>
          </a:xfrm>
          <a:prstGeom prst="rect">
            <a:avLst/>
          </a:prstGeom>
          <a:solidFill>
            <a:schemeClr val="accent1">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a:t>Making the most of what is available </a:t>
            </a:r>
          </a:p>
          <a:p>
            <a:pPr marL="285750" indent="-285750">
              <a:buFont typeface="Arial" panose="020B0604020202020204" pitchFamily="34" charset="0"/>
              <a:buChar char="•"/>
            </a:pPr>
            <a:r>
              <a:rPr lang="en-GB" dirty="0"/>
              <a:t>Medium (1-3 </a:t>
            </a:r>
            <a:r>
              <a:rPr lang="en-GB" dirty="0" err="1"/>
              <a:t>yr</a:t>
            </a:r>
            <a:r>
              <a:rPr lang="en-GB" dirty="0"/>
              <a:t>) to long term planning</a:t>
            </a:r>
          </a:p>
          <a:p>
            <a:pPr marL="285750" indent="-285750">
              <a:buFont typeface="Arial" panose="020B0604020202020204" pitchFamily="34" charset="0"/>
              <a:buChar char="•"/>
            </a:pPr>
            <a:r>
              <a:rPr lang="en-GB" dirty="0"/>
              <a:t>Ensuing local and national alignment</a:t>
            </a:r>
          </a:p>
          <a:p>
            <a:pPr marL="285750" indent="-285750">
              <a:buFont typeface="Arial" panose="020B0604020202020204" pitchFamily="34" charset="0"/>
              <a:buChar char="•"/>
            </a:pPr>
            <a:r>
              <a:rPr lang="en-GB" dirty="0"/>
              <a:t>Future need</a:t>
            </a:r>
          </a:p>
        </p:txBody>
      </p:sp>
      <p:sp>
        <p:nvSpPr>
          <p:cNvPr id="7" name="Slide Number Placeholder 6"/>
          <p:cNvSpPr>
            <a:spLocks noGrp="1"/>
          </p:cNvSpPr>
          <p:nvPr>
            <p:ph type="sldNum" sz="quarter" idx="12"/>
          </p:nvPr>
        </p:nvSpPr>
        <p:spPr/>
        <p:txBody>
          <a:bodyPr/>
          <a:lstStyle/>
          <a:p>
            <a:fld id="{0713D32E-6417-AC4B-9204-E93803DD0018}" type="slidenum">
              <a:rPr lang="en-US" smtClean="0"/>
              <a:pPr/>
              <a:t>6</a:t>
            </a:fld>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5316" y="1555277"/>
            <a:ext cx="1420523" cy="1064021"/>
          </a:xfrm>
          <a:prstGeom prst="rect">
            <a:avLst/>
          </a:prstGeom>
        </p:spPr>
      </p:pic>
      <p:sp>
        <p:nvSpPr>
          <p:cNvPr id="8" name="Rectangle 7"/>
          <p:cNvSpPr/>
          <p:nvPr/>
        </p:nvSpPr>
        <p:spPr>
          <a:xfrm>
            <a:off x="1377244" y="6323468"/>
            <a:ext cx="6096000" cy="215444"/>
          </a:xfrm>
          <a:prstGeom prst="rect">
            <a:avLst/>
          </a:prstGeom>
        </p:spPr>
        <p:txBody>
          <a:bodyPr>
            <a:spAutoFit/>
          </a:bodyPr>
          <a:lstStyle/>
          <a:p>
            <a:r>
              <a:rPr lang="en-GB" sz="800" dirty="0"/>
              <a:t>https://www.hee.nhs.uk/our-work/planning-commissioning/workforce-strategy/cancer-workforce-plan</a:t>
            </a:r>
          </a:p>
        </p:txBody>
      </p:sp>
      <p:sp>
        <p:nvSpPr>
          <p:cNvPr id="9" name="Oval 8"/>
          <p:cNvSpPr/>
          <p:nvPr/>
        </p:nvSpPr>
        <p:spPr>
          <a:xfrm>
            <a:off x="7464385" y="5520432"/>
            <a:ext cx="3230119" cy="10890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Investment in 300 + reporting radiographers</a:t>
            </a:r>
          </a:p>
        </p:txBody>
      </p:sp>
      <p:sp>
        <p:nvSpPr>
          <p:cNvPr id="12" name="Rounded Rectangle 11"/>
          <p:cNvSpPr/>
          <p:nvPr/>
        </p:nvSpPr>
        <p:spPr>
          <a:xfrm>
            <a:off x="6076405" y="3802455"/>
            <a:ext cx="5599434" cy="5358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035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service models essential……..</a:t>
            </a:r>
          </a:p>
        </p:txBody>
      </p:sp>
      <p:pic>
        <p:nvPicPr>
          <p:cNvPr id="5" name="Content Placeholder 4"/>
          <p:cNvPicPr>
            <a:picLocks noGrp="1" noChangeAspect="1"/>
          </p:cNvPicPr>
          <p:nvPr>
            <p:ph idx="1"/>
          </p:nvPr>
        </p:nvPicPr>
        <p:blipFill>
          <a:blip r:embed="rId3"/>
          <a:stretch>
            <a:fillRect/>
          </a:stretch>
        </p:blipFill>
        <p:spPr>
          <a:xfrm>
            <a:off x="5468541" y="1855964"/>
            <a:ext cx="6284117" cy="4351338"/>
          </a:xfrm>
          <a:prstGeom prst="rect">
            <a:avLst/>
          </a:prstGeom>
        </p:spPr>
      </p:pic>
      <p:sp>
        <p:nvSpPr>
          <p:cNvPr id="4" name="Slide Number Placeholder 3"/>
          <p:cNvSpPr>
            <a:spLocks noGrp="1"/>
          </p:cNvSpPr>
          <p:nvPr>
            <p:ph type="sldNum" sz="quarter" idx="12"/>
          </p:nvPr>
        </p:nvSpPr>
        <p:spPr/>
        <p:txBody>
          <a:bodyPr/>
          <a:lstStyle/>
          <a:p>
            <a:fld id="{0713D32E-6417-AC4B-9204-E93803DD0018}" type="slidenum">
              <a:rPr lang="en-US" smtClean="0"/>
              <a:pPr/>
              <a:t>7</a:t>
            </a:fld>
            <a:endParaRPr lang="en-US" dirty="0"/>
          </a:p>
        </p:txBody>
      </p:sp>
      <p:pic>
        <p:nvPicPr>
          <p:cNvPr id="6" name="Picture 5"/>
          <p:cNvPicPr>
            <a:picLocks noChangeAspect="1"/>
          </p:cNvPicPr>
          <p:nvPr/>
        </p:nvPicPr>
        <p:blipFill>
          <a:blip r:embed="rId4"/>
          <a:stretch>
            <a:fillRect/>
          </a:stretch>
        </p:blipFill>
        <p:spPr>
          <a:xfrm>
            <a:off x="430839" y="2163954"/>
            <a:ext cx="4837859" cy="3040940"/>
          </a:xfrm>
          <a:prstGeom prst="rect">
            <a:avLst/>
          </a:prstGeom>
        </p:spPr>
      </p:pic>
      <p:sp>
        <p:nvSpPr>
          <p:cNvPr id="3" name="Rectangle 2"/>
          <p:cNvSpPr/>
          <p:nvPr/>
        </p:nvSpPr>
        <p:spPr>
          <a:xfrm>
            <a:off x="5915378" y="6333114"/>
            <a:ext cx="6096000" cy="338554"/>
          </a:xfrm>
          <a:prstGeom prst="rect">
            <a:avLst/>
          </a:prstGeom>
        </p:spPr>
        <p:txBody>
          <a:bodyPr>
            <a:spAutoFit/>
          </a:bodyPr>
          <a:lstStyle/>
          <a:p>
            <a:r>
              <a:rPr lang="en-GB" sz="800" dirty="0">
                <a:hlinkClick r:id="rId5"/>
              </a:rPr>
              <a:t>http://www.cancerresearchuk.org/health-professional/diagnosis/ace-programme/ace-findings-and-resources</a:t>
            </a:r>
            <a:endParaRPr lang="en-GB" sz="800" dirty="0"/>
          </a:p>
          <a:p>
            <a:endParaRPr lang="en-GB" sz="800" dirty="0"/>
          </a:p>
        </p:txBody>
      </p:sp>
      <p:sp>
        <p:nvSpPr>
          <p:cNvPr id="7" name="Rectangle 6"/>
          <p:cNvSpPr/>
          <p:nvPr/>
        </p:nvSpPr>
        <p:spPr>
          <a:xfrm>
            <a:off x="1388534" y="6334412"/>
            <a:ext cx="6096000" cy="338554"/>
          </a:xfrm>
          <a:prstGeom prst="rect">
            <a:avLst/>
          </a:prstGeom>
        </p:spPr>
        <p:txBody>
          <a:bodyPr>
            <a:spAutoFit/>
          </a:bodyPr>
          <a:lstStyle/>
          <a:p>
            <a:r>
              <a:rPr lang="en-GB" sz="800" dirty="0">
                <a:hlinkClick r:id="rId6"/>
              </a:rPr>
              <a:t>https://www.hee.nhs.uk/our-work/planning-commissioning/workforce-strategy/cancer-workforce-plan</a:t>
            </a:r>
            <a:endParaRPr lang="en-GB" sz="800" dirty="0"/>
          </a:p>
          <a:p>
            <a:endParaRPr lang="en-GB" sz="800" dirty="0"/>
          </a:p>
        </p:txBody>
      </p:sp>
    </p:spTree>
    <p:extLst>
      <p:ext uri="{BB962C8B-B14F-4D97-AF65-F5344CB8AC3E}">
        <p14:creationId xmlns:p14="http://schemas.microsoft.com/office/powerpoint/2010/main" val="408569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0713D32E-6417-AC4B-9204-E93803DD0018}" type="slidenum">
              <a:rPr lang="en-US" smtClean="0"/>
              <a:pPr/>
              <a:t>8</a:t>
            </a:fld>
            <a:endParaRPr lang="en-US"/>
          </a:p>
        </p:txBody>
      </p:sp>
      <p:sp>
        <p:nvSpPr>
          <p:cNvPr id="8" name="Content Placeholder 7"/>
          <p:cNvSpPr>
            <a:spLocks noGrp="1"/>
          </p:cNvSpPr>
          <p:nvPr>
            <p:ph idx="1"/>
          </p:nvPr>
        </p:nvSpPr>
        <p:spPr>
          <a:xfrm>
            <a:off x="838200" y="1825625"/>
            <a:ext cx="10515600" cy="4135895"/>
          </a:xfrm>
        </p:spPr>
        <p:txBody>
          <a:bodyPr>
            <a:normAutofit fontScale="70000" lnSpcReduction="20000"/>
          </a:bodyPr>
          <a:lstStyle/>
          <a:p>
            <a:endParaRPr lang="en-GB" dirty="0"/>
          </a:p>
          <a:p>
            <a:endParaRPr lang="en-GB" dirty="0"/>
          </a:p>
          <a:p>
            <a:r>
              <a:rPr lang="en-GB" dirty="0"/>
              <a:t>Evidence consistently shows that multi-professional team working delivers better outcomes for patients and more effective and satisfying clinicians</a:t>
            </a:r>
          </a:p>
          <a:p>
            <a:pPr marL="0" indent="0">
              <a:buNone/>
            </a:pPr>
            <a:endParaRPr lang="en-GB" dirty="0"/>
          </a:p>
          <a:p>
            <a:r>
              <a:rPr lang="en-GB" dirty="0"/>
              <a:t>Multi-professional work requires </a:t>
            </a:r>
            <a:r>
              <a:rPr lang="en-GB" b="1" dirty="0"/>
              <a:t>flexibility in attitude and behaviour </a:t>
            </a:r>
            <a:r>
              <a:rPr lang="en-GB" dirty="0"/>
              <a:t>and for professionals to </a:t>
            </a:r>
            <a:r>
              <a:rPr lang="en-GB" b="1" dirty="0"/>
              <a:t>value and respect</a:t>
            </a:r>
            <a:r>
              <a:rPr lang="en-GB" dirty="0"/>
              <a:t> the distinct contribution each professional makes</a:t>
            </a:r>
          </a:p>
          <a:p>
            <a:endParaRPr lang="en-GB" dirty="0"/>
          </a:p>
          <a:p>
            <a:r>
              <a:rPr lang="en-GB" dirty="0"/>
              <a:t>New ways of working and delivering healthcare requires employers to ensure that clinicians have the </a:t>
            </a:r>
            <a:r>
              <a:rPr lang="en-GB" b="1" dirty="0"/>
              <a:t>professional development </a:t>
            </a:r>
            <a:r>
              <a:rPr lang="en-GB" dirty="0"/>
              <a:t>they need to adapt to changing circumstances</a:t>
            </a:r>
          </a:p>
          <a:p>
            <a:pPr marL="0" indent="0">
              <a:buNone/>
            </a:pPr>
            <a:endParaRPr lang="en-GB" dirty="0"/>
          </a:p>
          <a:p>
            <a:r>
              <a:rPr lang="en-GB" dirty="0"/>
              <a:t>New solutions are required to deliver healthcare to meet the changing needs of the population.  This will need </a:t>
            </a:r>
            <a:r>
              <a:rPr lang="en-GB" b="1" dirty="0"/>
              <a:t>new ways of working, new roles and new behaviours.  </a:t>
            </a:r>
          </a:p>
          <a:p>
            <a:endParaRPr lang="en-GB" dirty="0"/>
          </a:p>
          <a:p>
            <a:endParaRPr lang="en-GB" dirty="0"/>
          </a:p>
        </p:txBody>
      </p:sp>
      <p:pic>
        <p:nvPicPr>
          <p:cNvPr id="9" name="Content Placeholder 4"/>
          <p:cNvPicPr>
            <a:picLocks noGrp="1" noChangeAspect="1"/>
          </p:cNvPicPr>
          <p:nvPr>
            <p:ph idx="1"/>
          </p:nvPr>
        </p:nvPicPr>
        <p:blipFill>
          <a:blip r:embed="rId3"/>
          <a:stretch>
            <a:fillRect/>
          </a:stretch>
        </p:blipFill>
        <p:spPr>
          <a:xfrm>
            <a:off x="838200" y="365125"/>
            <a:ext cx="6010275" cy="2038350"/>
          </a:xfrm>
          <a:prstGeom prst="rect">
            <a:avLst/>
          </a:prstGeom>
          <a:ln>
            <a:solidFill>
              <a:schemeClr val="tx1"/>
            </a:solidFill>
          </a:ln>
        </p:spPr>
      </p:pic>
      <p:sp>
        <p:nvSpPr>
          <p:cNvPr id="2" name="Rectangle 1"/>
          <p:cNvSpPr/>
          <p:nvPr/>
        </p:nvSpPr>
        <p:spPr>
          <a:xfrm>
            <a:off x="6096000" y="6051213"/>
            <a:ext cx="6096000" cy="215444"/>
          </a:xfrm>
          <a:prstGeom prst="rect">
            <a:avLst/>
          </a:prstGeom>
        </p:spPr>
        <p:txBody>
          <a:bodyPr>
            <a:spAutoFit/>
          </a:bodyPr>
          <a:lstStyle/>
          <a:p>
            <a:r>
              <a:rPr lang="en-GB" sz="800" dirty="0"/>
              <a:t>http://aomrc.org.uk/wp-content/uploads/2017/10/JOINT-PROFESSIONS-STATEMENT-111018.pdf</a:t>
            </a:r>
          </a:p>
        </p:txBody>
      </p:sp>
      <p:pic>
        <p:nvPicPr>
          <p:cNvPr id="3" name="Picture 2"/>
          <p:cNvPicPr>
            <a:picLocks noChangeAspect="1"/>
          </p:cNvPicPr>
          <p:nvPr/>
        </p:nvPicPr>
        <p:blipFill>
          <a:blip r:embed="rId4"/>
          <a:stretch>
            <a:fillRect/>
          </a:stretch>
        </p:blipFill>
        <p:spPr>
          <a:xfrm>
            <a:off x="5192184" y="499649"/>
            <a:ext cx="1521883" cy="1191039"/>
          </a:xfrm>
          <a:prstGeom prst="rect">
            <a:avLst/>
          </a:prstGeom>
          <a:ln>
            <a:solidFill>
              <a:schemeClr val="tx1"/>
            </a:solidFill>
          </a:ln>
        </p:spPr>
      </p:pic>
    </p:spTree>
    <p:extLst>
      <p:ext uri="{BB962C8B-B14F-4D97-AF65-F5344CB8AC3E}">
        <p14:creationId xmlns:p14="http://schemas.microsoft.com/office/powerpoint/2010/main" val="93145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Opportunities</a:t>
            </a:r>
          </a:p>
        </p:txBody>
      </p:sp>
      <p:sp>
        <p:nvSpPr>
          <p:cNvPr id="3" name="Content Placeholder 2"/>
          <p:cNvSpPr>
            <a:spLocks noGrp="1"/>
          </p:cNvSpPr>
          <p:nvPr>
            <p:ph sz="half" idx="1"/>
          </p:nvPr>
        </p:nvSpPr>
        <p:spPr/>
        <p:txBody>
          <a:bodyPr/>
          <a:lstStyle/>
          <a:p>
            <a:r>
              <a:rPr lang="en-GB" dirty="0"/>
              <a:t>Build capacity and capability within teams </a:t>
            </a:r>
          </a:p>
          <a:p>
            <a:pPr lvl="2"/>
            <a:r>
              <a:rPr lang="en-GB" dirty="0"/>
              <a:t>Team transformation </a:t>
            </a:r>
          </a:p>
          <a:p>
            <a:pPr marL="914400" lvl="2" indent="0">
              <a:buNone/>
            </a:pPr>
            <a:endParaRPr lang="en-GB" dirty="0"/>
          </a:p>
          <a:p>
            <a:pPr lvl="1"/>
            <a:r>
              <a:rPr lang="en-GB" sz="2000" dirty="0" err="1"/>
              <a:t>CoR</a:t>
            </a:r>
            <a:r>
              <a:rPr lang="en-GB" dirty="0"/>
              <a:t> </a:t>
            </a:r>
            <a:r>
              <a:rPr lang="en-GB" sz="2000" dirty="0"/>
              <a:t>career framework</a:t>
            </a:r>
          </a:p>
          <a:p>
            <a:pPr lvl="2"/>
            <a:r>
              <a:rPr lang="en-GB" dirty="0"/>
              <a:t>Expert clinical practice</a:t>
            </a:r>
          </a:p>
          <a:p>
            <a:pPr lvl="2"/>
            <a:r>
              <a:rPr lang="en-GB" dirty="0"/>
              <a:t>Education</a:t>
            </a:r>
          </a:p>
          <a:p>
            <a:pPr lvl="2"/>
            <a:r>
              <a:rPr lang="en-GB" dirty="0"/>
              <a:t>Leadership</a:t>
            </a:r>
          </a:p>
          <a:p>
            <a:pPr lvl="2"/>
            <a:r>
              <a:rPr lang="en-GB" dirty="0"/>
              <a:t>Research</a:t>
            </a:r>
          </a:p>
          <a:p>
            <a:pPr marL="914400" lvl="2" indent="0">
              <a:buNone/>
            </a:pPr>
            <a:endParaRPr lang="en-GB" dirty="0"/>
          </a:p>
          <a:p>
            <a:pPr lvl="1"/>
            <a:r>
              <a:rPr lang="en-GB" sz="2000" dirty="0"/>
              <a:t>HEE Advanced Clinical Practice</a:t>
            </a:r>
          </a:p>
          <a:p>
            <a:pPr lvl="1"/>
            <a:endParaRPr lang="en-GB" dirty="0"/>
          </a:p>
          <a:p>
            <a:pPr lvl="1"/>
            <a:endParaRPr lang="en-GB" dirty="0"/>
          </a:p>
          <a:p>
            <a:pPr marL="0" indent="0">
              <a:buNone/>
            </a:pPr>
            <a:endParaRPr lang="en-GB" dirty="0"/>
          </a:p>
          <a:p>
            <a:pPr lvl="1"/>
            <a:endParaRPr lang="en-GB" dirty="0"/>
          </a:p>
        </p:txBody>
      </p:sp>
      <p:sp>
        <p:nvSpPr>
          <p:cNvPr id="8" name="Content Placeholder 7"/>
          <p:cNvSpPr>
            <a:spLocks noGrp="1"/>
          </p:cNvSpPr>
          <p:nvPr>
            <p:ph sz="half" idx="2"/>
          </p:nvPr>
        </p:nvSpPr>
        <p:spPr>
          <a:xfrm>
            <a:off x="6172199" y="1662061"/>
            <a:ext cx="5887577" cy="4855569"/>
          </a:xfrm>
          <a:ln w="38100">
            <a:solidFill>
              <a:schemeClr val="accent1"/>
            </a:solidFill>
          </a:ln>
        </p:spPr>
        <p:txBody>
          <a:bodyPr/>
          <a:lstStyle/>
          <a:p>
            <a:r>
              <a:rPr lang="en-GB" dirty="0"/>
              <a:t>Context of medical and non-medical workforce –</a:t>
            </a:r>
            <a:r>
              <a:rPr lang="en-GB" b="1" dirty="0"/>
              <a:t>clinical decision making</a:t>
            </a:r>
          </a:p>
          <a:p>
            <a:endParaRPr lang="en-GB" dirty="0"/>
          </a:p>
        </p:txBody>
      </p:sp>
      <p:sp>
        <p:nvSpPr>
          <p:cNvPr id="9" name="Slide Number Placeholder 8"/>
          <p:cNvSpPr>
            <a:spLocks noGrp="1"/>
          </p:cNvSpPr>
          <p:nvPr>
            <p:ph type="sldNum" sz="quarter" idx="12"/>
          </p:nvPr>
        </p:nvSpPr>
        <p:spPr/>
        <p:txBody>
          <a:bodyPr/>
          <a:lstStyle/>
          <a:p>
            <a:fld id="{0713D32E-6417-AC4B-9204-E93803DD0018}" type="slidenum">
              <a:rPr lang="en-US" smtClean="0"/>
              <a:pPr/>
              <a:t>9</a:t>
            </a:fld>
            <a:endParaRPr lang="en-US"/>
          </a:p>
        </p:txBody>
      </p:sp>
      <p:pic>
        <p:nvPicPr>
          <p:cNvPr id="4" name="Picture 3"/>
          <p:cNvPicPr>
            <a:picLocks noChangeAspect="1"/>
          </p:cNvPicPr>
          <p:nvPr/>
        </p:nvPicPr>
        <p:blipFill>
          <a:blip r:embed="rId3"/>
          <a:stretch>
            <a:fillRect/>
          </a:stretch>
        </p:blipFill>
        <p:spPr>
          <a:xfrm>
            <a:off x="6798294" y="3147296"/>
            <a:ext cx="3631582" cy="3379055"/>
          </a:xfrm>
          <a:prstGeom prst="rect">
            <a:avLst/>
          </a:prstGeom>
          <a:ln>
            <a:solidFill>
              <a:schemeClr val="tx1"/>
            </a:solidFill>
          </a:ln>
        </p:spPr>
      </p:pic>
      <p:sp>
        <p:nvSpPr>
          <p:cNvPr id="5" name="Rectangle 4"/>
          <p:cNvSpPr/>
          <p:nvPr/>
        </p:nvSpPr>
        <p:spPr>
          <a:xfrm>
            <a:off x="1401679" y="6640913"/>
            <a:ext cx="6096000" cy="215444"/>
          </a:xfrm>
          <a:prstGeom prst="rect">
            <a:avLst/>
          </a:prstGeom>
        </p:spPr>
        <p:txBody>
          <a:bodyPr>
            <a:spAutoFit/>
          </a:bodyPr>
          <a:lstStyle/>
          <a:p>
            <a:r>
              <a:rPr lang="en-GB" sz="800" dirty="0">
                <a:hlinkClick r:id="rId4"/>
              </a:rPr>
              <a:t>https://www.hee.nhs.uk/sites/default/files/documents/Facing%20the%20Facts%252c%20Shaping%20the%20Future%20%281%29.pdf</a:t>
            </a:r>
            <a:endParaRPr lang="en-GB" sz="800" dirty="0"/>
          </a:p>
        </p:txBody>
      </p:sp>
      <p:pic>
        <p:nvPicPr>
          <p:cNvPr id="10" name="Picture 9"/>
          <p:cNvPicPr>
            <a:picLocks noChangeAspect="1"/>
          </p:cNvPicPr>
          <p:nvPr/>
        </p:nvPicPr>
        <p:blipFill>
          <a:blip r:embed="rId5"/>
          <a:stretch>
            <a:fillRect/>
          </a:stretch>
        </p:blipFill>
        <p:spPr>
          <a:xfrm>
            <a:off x="10543612" y="3880463"/>
            <a:ext cx="1396538" cy="1832955"/>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4082" y="3331150"/>
            <a:ext cx="1340288" cy="134028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5834" y="5038951"/>
            <a:ext cx="2531328" cy="1564821"/>
          </a:xfrm>
          <a:prstGeom prst="rect">
            <a:avLst/>
          </a:prstGeom>
        </p:spPr>
      </p:pic>
    </p:spTree>
    <p:extLst>
      <p:ext uri="{BB962C8B-B14F-4D97-AF65-F5344CB8AC3E}">
        <p14:creationId xmlns:p14="http://schemas.microsoft.com/office/powerpoint/2010/main" val="103776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896</Words>
  <Application>Microsoft Office PowerPoint</Application>
  <PresentationFormat>Widescreen</PresentationFormat>
  <Paragraphs>157</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Futura Book</vt:lpstr>
      <vt:lpstr>Futura Medium</vt:lpstr>
      <vt:lpstr>Office Theme</vt:lpstr>
      <vt:lpstr>Team working </vt:lpstr>
      <vt:lpstr>Settings ………..</vt:lpstr>
      <vt:lpstr>Joint team-working document review</vt:lpstr>
      <vt:lpstr>HEE led work</vt:lpstr>
      <vt:lpstr>UKRCO 2018 </vt:lpstr>
      <vt:lpstr>Context – workforce priorities</vt:lpstr>
      <vt:lpstr>New service models essential……..</vt:lpstr>
      <vt:lpstr>PowerPoint Presentation</vt:lpstr>
      <vt:lpstr>Opportunities</vt:lpstr>
      <vt:lpstr>Whole service approach </vt:lpstr>
      <vt:lpstr>Shaping the future - ‘disruptive’  </vt:lpstr>
      <vt:lpstr>Reflections</vt:lpstr>
      <vt:lpstr>Workforce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Marzell</dc:creator>
  <cp:lastModifiedBy>Christopher Linney</cp:lastModifiedBy>
  <cp:revision>194</cp:revision>
  <cp:lastPrinted>2018-01-24T17:18:48Z</cp:lastPrinted>
  <dcterms:created xsi:type="dcterms:W3CDTF">2015-09-29T19:02:05Z</dcterms:created>
  <dcterms:modified xsi:type="dcterms:W3CDTF">2018-01-29T14:45:48Z</dcterms:modified>
</cp:coreProperties>
</file>